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3" r:id="rId13"/>
    <p:sldId id="279" r:id="rId14"/>
    <p:sldId id="280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B9D2D8-A18C-4A7A-8800-FF85CFC3D6A7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83"/>
            <p14:sldId id="279"/>
            <p14:sldId id="280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pPr/>
              <a:t>11/1/2016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8248" cy="1582057"/>
          </a:xfrm>
        </p:spPr>
        <p:txBody>
          <a:bodyPr/>
          <a:lstStyle/>
          <a:p>
            <a:r>
              <a:rPr lang="en-US" dirty="0" smtClean="0"/>
              <a:t>Connection to the 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01486"/>
            <a:ext cx="6763657" cy="584591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Europeans needed a source of raw materials to put in their new factories</a:t>
            </a:r>
          </a:p>
          <a:p>
            <a:endParaRPr lang="en-US" sz="4000" dirty="0"/>
          </a:p>
          <a:p>
            <a:r>
              <a:rPr lang="en-US" sz="4000" dirty="0" smtClean="0"/>
              <a:t>Europeans also wanted places to sell all of the items that they were mass-producing in their factories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66" y="2093976"/>
            <a:ext cx="4097034" cy="40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32343" cy="1609344"/>
          </a:xfrm>
        </p:spPr>
        <p:txBody>
          <a:bodyPr/>
          <a:lstStyle/>
          <a:p>
            <a:r>
              <a:rPr lang="en-US" dirty="0" smtClean="0"/>
              <a:t>The end of the Imperial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3086"/>
            <a:ext cx="11128248" cy="56025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Once all of the areas of the world had been explored, claimed, and colonized, countries began to clash and fight wars throughout the world over control of certain colonies.</a:t>
            </a:r>
          </a:p>
          <a:p>
            <a:endParaRPr lang="en-US" sz="2800" dirty="0"/>
          </a:p>
          <a:p>
            <a:r>
              <a:rPr lang="en-US" sz="2800" dirty="0" smtClean="0"/>
              <a:t>These wars led to increased nationalism, and extremely strong national identity.  </a:t>
            </a:r>
            <a:endParaRPr lang="en-US" sz="2800" dirty="0"/>
          </a:p>
          <a:p>
            <a:pPr lvl="1"/>
            <a:r>
              <a:rPr lang="en-US" sz="2400" dirty="0" smtClean="0"/>
              <a:t>I am British, I am French, I am American, etc.</a:t>
            </a:r>
          </a:p>
          <a:p>
            <a:endParaRPr lang="en-US" sz="2800" dirty="0"/>
          </a:p>
          <a:p>
            <a:r>
              <a:rPr lang="en-US" sz="2800" dirty="0" smtClean="0"/>
              <a:t>Eventually these wars would spill over into Europe, and would be one of the ultimate causes of World War 1.</a:t>
            </a:r>
          </a:p>
          <a:p>
            <a:pPr lvl="1"/>
            <a:r>
              <a:rPr lang="en-US" sz="2400" dirty="0" smtClean="0"/>
              <a:t>Imperialism is the reason why World War 1 is a </a:t>
            </a:r>
            <a:r>
              <a:rPr lang="en-US" sz="2400" b="1" dirty="0" smtClean="0"/>
              <a:t>WORLD</a:t>
            </a:r>
            <a:r>
              <a:rPr lang="en-US" sz="2400" dirty="0" smtClean="0"/>
              <a:t> War.  Mother countries would force their colonies to send troops and resources to fight on their side during the war.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22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8248" cy="1030514"/>
          </a:xfrm>
        </p:spPr>
        <p:txBody>
          <a:bodyPr/>
          <a:lstStyle/>
          <a:p>
            <a:r>
              <a:rPr lang="en-US" dirty="0" smtClean="0"/>
              <a:t>The legacy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1200"/>
            <a:ext cx="8142514" cy="6146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Countries controlled by British were better prepared for self-rule since their leaders had not been displaced during British control.</a:t>
            </a:r>
          </a:p>
          <a:p>
            <a:pPr lvl="1"/>
            <a:r>
              <a:rPr lang="en-US" sz="2000" dirty="0" smtClean="0"/>
              <a:t>Smoother transitions when the British left</a:t>
            </a:r>
          </a:p>
          <a:p>
            <a:pPr lvl="1"/>
            <a:r>
              <a:rPr lang="en-US" sz="2000" dirty="0" smtClean="0"/>
              <a:t>More stable governments today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Racism still existed in the colonies.  Once the colonies were granted independence, often the British colonists would continue to establish laws that benefited the within the colony (South Africa—Apartheid)</a:t>
            </a:r>
          </a:p>
          <a:p>
            <a:endParaRPr lang="en-US" sz="2400" dirty="0"/>
          </a:p>
          <a:p>
            <a:r>
              <a:rPr lang="en-US" sz="2400" dirty="0" smtClean="0"/>
              <a:t>Many African nations ruled by France and other countries were unprepared to self-rule at all, and those countries struggle to maintain stable governments even today.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59" y="0"/>
            <a:ext cx="4211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2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1" y="145143"/>
            <a:ext cx="11669485" cy="1567543"/>
          </a:xfrm>
        </p:spPr>
        <p:txBody>
          <a:bodyPr>
            <a:normAutofit/>
          </a:bodyPr>
          <a:lstStyle/>
          <a:p>
            <a:r>
              <a:rPr lang="en-US" sz="7200" dirty="0" smtClean="0"/>
              <a:t>Imperialism pop Quiz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12192000" cy="5638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Who were the 2 major powers during this time period?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Name one PRO and one CON of the Age of Imperialism.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“The sun never sets on the British Empire.” Explain what this means.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is the meaning of Indirect rule? Who used this approach?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is the meaning if Direct rule? Who used this approach?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Why was the British able to conquer the most land during this 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Why did America not focus on Africa? What areas did they focus 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is social Darwinism?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Describe the White Mans Burden in at least 3 sentences.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How did the Industrial Revolution cause the Age of Imperialism?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What is the legacy of Imperialism?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1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Political Cartoons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look at the picture</a:t>
            </a:r>
          </a:p>
          <a:p>
            <a:pPr lvl="1"/>
            <a:r>
              <a:rPr lang="en-US" dirty="0" smtClean="0"/>
              <a:t>Take note of who is drawn and how they are made to look</a:t>
            </a:r>
          </a:p>
          <a:p>
            <a:pPr lvl="1"/>
            <a:endParaRPr lang="en-US" dirty="0"/>
          </a:p>
          <a:p>
            <a:r>
              <a:rPr lang="en-US" dirty="0" smtClean="0"/>
              <a:t>Read the labels</a:t>
            </a:r>
          </a:p>
          <a:p>
            <a:pPr lvl="1"/>
            <a:r>
              <a:rPr lang="en-US" dirty="0" smtClean="0"/>
              <a:t>Make sure you understand what the different parts of the picture are and what they represent</a:t>
            </a:r>
          </a:p>
          <a:p>
            <a:pPr lvl="1"/>
            <a:endParaRPr lang="en-US" dirty="0"/>
          </a:p>
          <a:p>
            <a:r>
              <a:rPr lang="en-US" dirty="0" smtClean="0"/>
              <a:t>Look for sarcasm</a:t>
            </a:r>
          </a:p>
          <a:p>
            <a:pPr lvl="1"/>
            <a:r>
              <a:rPr lang="en-US" dirty="0" smtClean="0"/>
              <a:t>People doing the opposite of the label or things that don’t make sense.  When they don’t fit, the artist is making fun of someone.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9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47" y="0"/>
            <a:ext cx="7434146" cy="6858000"/>
          </a:xfrm>
        </p:spPr>
      </p:pic>
    </p:spTree>
    <p:extLst>
      <p:ext uri="{BB962C8B-B14F-4D97-AF65-F5344CB8AC3E}">
        <p14:creationId xmlns:p14="http://schemas.microsoft.com/office/powerpoint/2010/main" val="112255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79832"/>
            <a:ext cx="10058400" cy="1609344"/>
          </a:xfrm>
        </p:spPr>
        <p:txBody>
          <a:bodyPr/>
          <a:lstStyle/>
          <a:p>
            <a:r>
              <a:rPr lang="en-US" dirty="0" smtClean="0"/>
              <a:t>Create this Chart in your notes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971446"/>
              </p:ext>
            </p:extLst>
          </p:nvPr>
        </p:nvGraphicFramePr>
        <p:xfrm>
          <a:off x="445734" y="1409700"/>
          <a:ext cx="11426952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303"/>
                <a:gridCol w="4983173"/>
                <a:gridCol w="2856738"/>
                <a:gridCol w="285673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Clues (What did the artist/author</a:t>
                      </a:r>
                      <a:r>
                        <a:rPr lang="en-US" baseline="0" dirty="0" smtClean="0"/>
                        <a:t> put in the picture that you recognize that can help you understand their point)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Who looks good?</a:t>
                      </a:r>
                      <a:r>
                        <a:rPr lang="en-US" baseline="0" dirty="0" smtClean="0"/>
                        <a:t>  Who looks bad?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Message:  What is the point?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7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2" y="174171"/>
            <a:ext cx="10757131" cy="6824056"/>
          </a:xfrm>
        </p:spPr>
      </p:pic>
    </p:spTree>
    <p:extLst>
      <p:ext uri="{BB962C8B-B14F-4D97-AF65-F5344CB8AC3E}">
        <p14:creationId xmlns:p14="http://schemas.microsoft.com/office/powerpoint/2010/main" val="38531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8" y="0"/>
            <a:ext cx="6604028" cy="6930730"/>
          </a:xfrm>
        </p:spPr>
      </p:pic>
    </p:spTree>
    <p:extLst>
      <p:ext uri="{BB962C8B-B14F-4D97-AF65-F5344CB8AC3E}">
        <p14:creationId xmlns:p14="http://schemas.microsoft.com/office/powerpoint/2010/main" val="420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" y="174171"/>
            <a:ext cx="10152735" cy="6683829"/>
          </a:xfrm>
        </p:spPr>
      </p:pic>
    </p:spTree>
    <p:extLst>
      <p:ext uri="{BB962C8B-B14F-4D97-AF65-F5344CB8AC3E}">
        <p14:creationId xmlns:p14="http://schemas.microsoft.com/office/powerpoint/2010/main" val="13826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29" y="80799"/>
            <a:ext cx="4992914" cy="6717063"/>
          </a:xfrm>
        </p:spPr>
      </p:pic>
    </p:spTree>
    <p:extLst>
      <p:ext uri="{BB962C8B-B14F-4D97-AF65-F5344CB8AC3E}">
        <p14:creationId xmlns:p14="http://schemas.microsoft.com/office/powerpoint/2010/main" val="6033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91314" cy="13353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Age of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4344" y="0"/>
            <a:ext cx="5747656" cy="6858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Imperialism refers to Empire-building by the nations of Europe.</a:t>
            </a:r>
          </a:p>
          <a:p>
            <a:endParaRPr lang="en-US" sz="2800" dirty="0"/>
          </a:p>
          <a:p>
            <a:r>
              <a:rPr lang="en-US" sz="2800" dirty="0" smtClean="0"/>
              <a:t>Nations from Europe went into un-claimed areas of the world (mainly Africa and Asia) and began to establish colonies.</a:t>
            </a:r>
          </a:p>
          <a:p>
            <a:endParaRPr lang="en-US" sz="2800" dirty="0"/>
          </a:p>
          <a:p>
            <a:r>
              <a:rPr lang="en-US" sz="2800" dirty="0" smtClean="0"/>
              <a:t>Great Britain and France were the two major powers during this time, and colonized much of Africa and Asia.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30"/>
            <a:ext cx="6311970" cy="58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" y="484632"/>
            <a:ext cx="10513480" cy="6373368"/>
          </a:xfrm>
        </p:spPr>
      </p:pic>
    </p:spTree>
    <p:extLst>
      <p:ext uri="{BB962C8B-B14F-4D97-AF65-F5344CB8AC3E}">
        <p14:creationId xmlns:p14="http://schemas.microsoft.com/office/powerpoint/2010/main" val="41340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73" y="261256"/>
            <a:ext cx="4998949" cy="6710919"/>
          </a:xfrm>
        </p:spPr>
      </p:pic>
    </p:spTree>
    <p:extLst>
      <p:ext uri="{BB962C8B-B14F-4D97-AF65-F5344CB8AC3E}">
        <p14:creationId xmlns:p14="http://schemas.microsoft.com/office/powerpoint/2010/main" val="17672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87" y="79062"/>
            <a:ext cx="7616784" cy="6778938"/>
          </a:xfrm>
        </p:spPr>
      </p:pic>
    </p:spTree>
    <p:extLst>
      <p:ext uri="{BB962C8B-B14F-4D97-AF65-F5344CB8AC3E}">
        <p14:creationId xmlns:p14="http://schemas.microsoft.com/office/powerpoint/2010/main" val="20429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91443"/>
            <a:ext cx="9700493" cy="6766557"/>
          </a:xfrm>
        </p:spPr>
      </p:pic>
    </p:spTree>
    <p:extLst>
      <p:ext uri="{BB962C8B-B14F-4D97-AF65-F5344CB8AC3E}">
        <p14:creationId xmlns:p14="http://schemas.microsoft.com/office/powerpoint/2010/main" val="1929375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9" y="145142"/>
            <a:ext cx="8894124" cy="6545813"/>
          </a:xfrm>
        </p:spPr>
      </p:pic>
    </p:spTree>
    <p:extLst>
      <p:ext uri="{BB962C8B-B14F-4D97-AF65-F5344CB8AC3E}">
        <p14:creationId xmlns:p14="http://schemas.microsoft.com/office/powerpoint/2010/main" val="242958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" y="0"/>
            <a:ext cx="10247086" cy="6742828"/>
          </a:xfrm>
        </p:spPr>
      </p:pic>
    </p:spTree>
    <p:extLst>
      <p:ext uri="{BB962C8B-B14F-4D97-AF65-F5344CB8AC3E}">
        <p14:creationId xmlns:p14="http://schemas.microsoft.com/office/powerpoint/2010/main" val="3699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53293"/>
            <a:ext cx="4020455" cy="6920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657"/>
            <a:ext cx="4426857" cy="7017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5" y="-159657"/>
            <a:ext cx="4394765" cy="71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49640" y="0"/>
            <a:ext cx="3200400" cy="1737360"/>
          </a:xfrm>
        </p:spPr>
        <p:txBody>
          <a:bodyPr/>
          <a:lstStyle/>
          <a:p>
            <a:r>
              <a:rPr lang="en-US" dirty="0" smtClean="0"/>
              <a:t>Use the graph to answer the questions 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>
          <a:xfrm>
            <a:off x="174172" y="0"/>
            <a:ext cx="7925898" cy="654594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549640" y="1625600"/>
            <a:ext cx="3200400" cy="52324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1. </a:t>
            </a:r>
            <a:r>
              <a:rPr lang="en-US" sz="2400" dirty="0"/>
              <a:t>Who seems to be the "winners" of the "scramble for Africa"?</a:t>
            </a:r>
          </a:p>
          <a:p>
            <a:r>
              <a:rPr lang="en-US" sz="2400" b="1" dirty="0"/>
              <a:t>2</a:t>
            </a:r>
            <a:r>
              <a:rPr lang="en-US" sz="2400" b="1" dirty="0" smtClean="0"/>
              <a:t>. </a:t>
            </a:r>
            <a:r>
              <a:rPr lang="en-US" sz="2400" dirty="0"/>
              <a:t>How much of Africa was controlled by non-European powers?</a:t>
            </a:r>
          </a:p>
          <a:p>
            <a:r>
              <a:rPr lang="en-US" sz="2400" b="1" dirty="0"/>
              <a:t>3</a:t>
            </a:r>
            <a:r>
              <a:rPr lang="en-US" sz="2400" b="1" dirty="0" smtClean="0"/>
              <a:t>. </a:t>
            </a:r>
            <a:r>
              <a:rPr lang="en-US" sz="2400" dirty="0"/>
              <a:t>How many African countries are listed in the diagram?  Why is this significant?</a:t>
            </a:r>
          </a:p>
        </p:txBody>
      </p:sp>
    </p:spTree>
    <p:extLst>
      <p:ext uri="{BB962C8B-B14F-4D97-AF65-F5344CB8AC3E}">
        <p14:creationId xmlns:p14="http://schemas.microsoft.com/office/powerpoint/2010/main" val="15394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Cultural diffusion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913971"/>
              </p:ext>
            </p:extLst>
          </p:nvPr>
        </p:nvGraphicFramePr>
        <p:xfrm>
          <a:off x="0" y="928915"/>
          <a:ext cx="12192000" cy="592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533034">
                <a:tc>
                  <a:txBody>
                    <a:bodyPr/>
                    <a:lstStyle/>
                    <a:p>
                      <a:r>
                        <a:rPr lang="en-US" dirty="0" smtClean="0"/>
                        <a:t>Pros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</a:t>
                      </a:r>
                      <a:endParaRPr lang="en-US" dirty="0"/>
                    </a:p>
                  </a:txBody>
                  <a:tcPr/>
                </a:tc>
              </a:tr>
              <a:tr h="53303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Trade of new goods between nations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European practices were forced on colonies</a:t>
                      </a:r>
                      <a:endParaRPr lang="en-US" sz="2000" dirty="0"/>
                    </a:p>
                  </a:txBody>
                  <a:tcPr/>
                </a:tc>
              </a:tr>
              <a:tr h="170862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Africa receives European</a:t>
                      </a:r>
                      <a:r>
                        <a:rPr lang="en-US" sz="2800" baseline="0" dirty="0" smtClean="0"/>
                        <a:t> medicine and education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European countries drew arbitrary boundaries</a:t>
                      </a:r>
                      <a:r>
                        <a:rPr lang="en-US" sz="2400" baseline="0" dirty="0" smtClean="0"/>
                        <a:t> for new colonies that ignored cultural problems (rival tribes put in the same country)</a:t>
                      </a:r>
                      <a:endParaRPr lang="en-US" sz="2400" dirty="0"/>
                    </a:p>
                  </a:txBody>
                  <a:tcPr/>
                </a:tc>
              </a:tr>
              <a:tr h="92003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Africa receives European laws and</a:t>
                      </a:r>
                      <a:r>
                        <a:rPr lang="en-US" sz="2400" baseline="0" dirty="0" smtClean="0"/>
                        <a:t> culture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Europeans used their superior weapons and power to exploit</a:t>
                      </a:r>
                      <a:r>
                        <a:rPr lang="en-US" sz="2000" baseline="0" dirty="0" smtClean="0"/>
                        <a:t> African and Asian workers</a:t>
                      </a:r>
                      <a:endParaRPr lang="en-US" sz="2000" dirty="0"/>
                    </a:p>
                  </a:txBody>
                  <a:tcPr/>
                </a:tc>
              </a:tr>
              <a:tr h="92003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Spread of religious</a:t>
                      </a:r>
                      <a:r>
                        <a:rPr lang="en-US" sz="2800" baseline="0" dirty="0" smtClean="0"/>
                        <a:t> beliefs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Europeans</a:t>
                      </a:r>
                      <a:r>
                        <a:rPr lang="en-US" sz="2000" baseline="0" dirty="0" smtClean="0"/>
                        <a:t> became extremely racist to justify their mistreatment of the “inferior races.”</a:t>
                      </a:r>
                      <a:endParaRPr lang="en-US" sz="2000" dirty="0"/>
                    </a:p>
                  </a:txBody>
                  <a:tcPr/>
                </a:tc>
              </a:tr>
              <a:tr h="131432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Europe</a:t>
                      </a:r>
                      <a:r>
                        <a:rPr lang="en-US" sz="2400" baseline="0" dirty="0" smtClean="0"/>
                        <a:t> became more wealthy due to the increased trade and resources taken from African nations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7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14"/>
            <a:ext cx="12192000" cy="1219200"/>
          </a:xfrm>
        </p:spPr>
        <p:txBody>
          <a:bodyPr/>
          <a:lstStyle/>
          <a:p>
            <a:r>
              <a:rPr lang="en-US" dirty="0" smtClean="0"/>
              <a:t>The Sun never sets…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12801"/>
            <a:ext cx="4333875" cy="5863770"/>
          </a:xfrm>
        </p:spPr>
        <p:txBody>
          <a:bodyPr>
            <a:noAutofit/>
          </a:bodyPr>
          <a:lstStyle/>
          <a:p>
            <a:r>
              <a:rPr lang="en-US" dirty="0" smtClean="0"/>
              <a:t>British were the most active during this time in spreading their culture and acquiring colonies.</a:t>
            </a:r>
          </a:p>
          <a:p>
            <a:endParaRPr lang="en-US" dirty="0"/>
          </a:p>
          <a:p>
            <a:r>
              <a:rPr lang="en-US" dirty="0" smtClean="0"/>
              <a:t>British superiority was due to the best navy in the world, which was able to protect their trade routes with colonies and other countries</a:t>
            </a:r>
          </a:p>
          <a:p>
            <a:endParaRPr lang="en-US" dirty="0"/>
          </a:p>
          <a:p>
            <a:r>
              <a:rPr lang="en-US" dirty="0" smtClean="0"/>
              <a:t>British also treated their colonies better, and didn’t make them change as much, which made relationships with those colonies better in general.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812800"/>
            <a:ext cx="7858125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8248" cy="1001486"/>
          </a:xfrm>
        </p:spPr>
        <p:txBody>
          <a:bodyPr/>
          <a:lstStyle/>
          <a:p>
            <a:r>
              <a:rPr lang="en-US" dirty="0" smtClean="0"/>
              <a:t>French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1486"/>
            <a:ext cx="11012134" cy="57177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French also gained many colonies in SE Asia and Northern Africa.</a:t>
            </a:r>
          </a:p>
          <a:p>
            <a:endParaRPr lang="en-US" sz="2800" dirty="0"/>
          </a:p>
          <a:p>
            <a:r>
              <a:rPr lang="en-US" sz="2800" dirty="0" smtClean="0"/>
              <a:t>French utilized a much harsher method of control over their colonies referred to as “Direct Rule.”</a:t>
            </a:r>
          </a:p>
          <a:p>
            <a:pPr lvl="1"/>
            <a:r>
              <a:rPr lang="en-US" sz="2400" dirty="0" smtClean="0"/>
              <a:t>Did not respect other cultures and wanted every colony to operate exactly the way that France did with French laws, customs, language and culture.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8" y="4341464"/>
            <a:ext cx="2984827" cy="23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31"/>
            <a:ext cx="12192000" cy="933069"/>
          </a:xfrm>
        </p:spPr>
        <p:txBody>
          <a:bodyPr/>
          <a:lstStyle/>
          <a:p>
            <a:r>
              <a:rPr lang="en-US" dirty="0" smtClean="0"/>
              <a:t>American imperialism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13" y="827314"/>
            <a:ext cx="5312229" cy="6030686"/>
          </a:xfrm>
        </p:spPr>
        <p:txBody>
          <a:bodyPr>
            <a:noAutofit/>
          </a:bodyPr>
          <a:lstStyle/>
          <a:p>
            <a:r>
              <a:rPr lang="en-US" sz="2800" dirty="0" smtClean="0"/>
              <a:t>America never took part in the African or Asian imperialistic pursuits</a:t>
            </a:r>
          </a:p>
          <a:p>
            <a:endParaRPr lang="en-US" sz="2800" dirty="0"/>
          </a:p>
          <a:p>
            <a:r>
              <a:rPr lang="en-US" sz="2800" dirty="0" smtClean="0"/>
              <a:t>Main focus was on Cuba, Philippines, Hawaii, and other Pacific Islands.  </a:t>
            </a:r>
          </a:p>
          <a:p>
            <a:endParaRPr lang="en-US" sz="2800" dirty="0"/>
          </a:p>
          <a:p>
            <a:r>
              <a:rPr lang="en-US" sz="2800" dirty="0" smtClean="0"/>
              <a:t>The other main focus of American Imperialism was on annexing territories that were formerly controlled by Spain, France, and Mexico on the American continent.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02" y="1243239"/>
            <a:ext cx="6570108" cy="43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Imperialism maps--1914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30" y="2198947"/>
            <a:ext cx="6752318" cy="4366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7" y="2298149"/>
            <a:ext cx="3818101" cy="41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00246"/>
            <a:ext cx="10058400" cy="52658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darwinism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691662"/>
            <a:ext cx="10058400" cy="48273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Darwinism is the belief that natural selection allows the best suited organisms to be the most successful in nature.</a:t>
            </a:r>
          </a:p>
          <a:p>
            <a:endParaRPr lang="en-US" sz="3200" dirty="0"/>
          </a:p>
          <a:p>
            <a:r>
              <a:rPr lang="en-US" sz="3200" dirty="0" smtClean="0"/>
              <a:t>Social Darwinism— Survival of the fittest. Those that are the strongest survive and reproduce more.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/>
          <a:stretch/>
        </p:blipFill>
        <p:spPr>
          <a:xfrm>
            <a:off x="2363636" y="3783764"/>
            <a:ext cx="7588056" cy="32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82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White Man’s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867508"/>
            <a:ext cx="7416800" cy="5480678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idea that the Europeans and Americans were doing the indigenous people of their colonies a favor by bringing culture and civilization</a:t>
            </a:r>
          </a:p>
          <a:p>
            <a:endParaRPr lang="en-US" sz="2800" dirty="0"/>
          </a:p>
          <a:p>
            <a:r>
              <a:rPr lang="en-US" sz="2800" dirty="0" smtClean="0"/>
              <a:t>Extremely racist</a:t>
            </a:r>
          </a:p>
          <a:p>
            <a:pPr lvl="1"/>
            <a:r>
              <a:rPr lang="en-US" sz="2400" dirty="0" smtClean="0"/>
              <a:t>Africans and Asians are unintelligent, under-developed, and almost animal-like.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Justified taking all that they did away from the colonies because of the “sacrifice” they were making to bring their culture to these people.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7" y="1699986"/>
            <a:ext cx="3962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1488</TotalTime>
  <Words>1012</Words>
  <Application>Microsoft Office PowerPoint</Application>
  <PresentationFormat>Widescreen</PresentationFormat>
  <Paragraphs>106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Rockwell</vt:lpstr>
      <vt:lpstr>Rockwell Condensed</vt:lpstr>
      <vt:lpstr>Wingdings</vt:lpstr>
      <vt:lpstr>Wood Type</vt:lpstr>
      <vt:lpstr>Connection to the Industrial Revolution</vt:lpstr>
      <vt:lpstr>Age of imperialism</vt:lpstr>
      <vt:lpstr>Cultural diffusion</vt:lpstr>
      <vt:lpstr>The Sun never sets…</vt:lpstr>
      <vt:lpstr>French imperialism</vt:lpstr>
      <vt:lpstr>American imperialism</vt:lpstr>
      <vt:lpstr>Imperialism maps--1914</vt:lpstr>
      <vt:lpstr>darwinism</vt:lpstr>
      <vt:lpstr>The White Man’s Burden</vt:lpstr>
      <vt:lpstr>The end of the Imperial Age</vt:lpstr>
      <vt:lpstr>The legacy of imperialism</vt:lpstr>
      <vt:lpstr>Imperialism pop Quiz </vt:lpstr>
      <vt:lpstr>Interpreting Political Cartoons</vt:lpstr>
      <vt:lpstr>PowerPoint Presentation</vt:lpstr>
      <vt:lpstr>Create this Chart in your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graph to answer the questions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 of imperialism</dc:title>
  <dc:creator>Gilson, Nathan B.</dc:creator>
  <cp:lastModifiedBy>Bryant, Alecia L.</cp:lastModifiedBy>
  <cp:revision>82</cp:revision>
  <dcterms:created xsi:type="dcterms:W3CDTF">2014-12-05T00:52:07Z</dcterms:created>
  <dcterms:modified xsi:type="dcterms:W3CDTF">2016-11-01T13:28:46Z</dcterms:modified>
</cp:coreProperties>
</file>