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86" r:id="rId6"/>
    <p:sldId id="262" r:id="rId7"/>
    <p:sldId id="287" r:id="rId8"/>
    <p:sldId id="288" r:id="rId9"/>
    <p:sldId id="265" r:id="rId10"/>
    <p:sldId id="292" r:id="rId11"/>
    <p:sldId id="293" r:id="rId12"/>
    <p:sldId id="294" r:id="rId13"/>
    <p:sldId id="297" r:id="rId14"/>
    <p:sldId id="298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by: Mr. Nathan Gilson.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Alecia</a:t>
            </a:r>
            <a:r>
              <a:rPr lang="en-US" dirty="0" smtClean="0"/>
              <a:t> Bryant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71" y="-368710"/>
            <a:ext cx="9905998" cy="1905000"/>
          </a:xfrm>
        </p:spPr>
        <p:txBody>
          <a:bodyPr/>
          <a:lstStyle/>
          <a:p>
            <a:r>
              <a:rPr lang="en-US" dirty="0" smtClean="0"/>
              <a:t>Mass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99771"/>
            <a:ext cx="6130244" cy="3991429"/>
          </a:xfrm>
        </p:spPr>
        <p:txBody>
          <a:bodyPr>
            <a:noAutofit/>
          </a:bodyPr>
          <a:lstStyle/>
          <a:p>
            <a:r>
              <a:rPr lang="en-US" sz="3200" dirty="0" smtClean="0"/>
              <a:t>Mass production is making a large quantity of a good using machines</a:t>
            </a:r>
          </a:p>
          <a:p>
            <a:pPr lvl="1"/>
            <a:r>
              <a:rPr lang="en-US" sz="2800" dirty="0" smtClean="0"/>
              <a:t>Specialization—people who do the same thing over and over get good at it</a:t>
            </a:r>
          </a:p>
          <a:p>
            <a:r>
              <a:rPr lang="en-US" sz="3200" dirty="0" smtClean="0"/>
              <a:t>Machines do a lot of the work that people used to do</a:t>
            </a:r>
          </a:p>
          <a:p>
            <a:endParaRPr lang="en-US" sz="3200" dirty="0"/>
          </a:p>
          <a:p>
            <a:r>
              <a:rPr lang="en-US" sz="3200" dirty="0" smtClean="0"/>
              <a:t>Factories produce a lot of pollution also</a:t>
            </a:r>
            <a:endParaRPr lang="en-US" sz="3200" dirty="0"/>
          </a:p>
        </p:txBody>
      </p:sp>
      <p:pic>
        <p:nvPicPr>
          <p:cNvPr id="4098" name="Picture 2" descr="http://deludedmammal.com/images/masspro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94" y="2162629"/>
            <a:ext cx="4450466" cy="32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113" y="1291771"/>
            <a:ext cx="3819297" cy="4499429"/>
          </a:xfrm>
        </p:spPr>
        <p:txBody>
          <a:bodyPr>
            <a:noAutofit/>
          </a:bodyPr>
          <a:lstStyle/>
          <a:p>
            <a:r>
              <a:rPr lang="en-US" sz="2800" dirty="0" smtClean="0"/>
              <a:t>No minimum wage</a:t>
            </a:r>
          </a:p>
          <a:p>
            <a:endParaRPr lang="en-US" sz="2800" dirty="0"/>
          </a:p>
          <a:p>
            <a:r>
              <a:rPr lang="en-US" sz="2800" dirty="0" smtClean="0"/>
              <a:t>No safety standards for workers</a:t>
            </a:r>
          </a:p>
          <a:p>
            <a:endParaRPr lang="en-US" sz="2800" dirty="0"/>
          </a:p>
          <a:p>
            <a:r>
              <a:rPr lang="en-US" sz="2800" dirty="0" smtClean="0"/>
              <a:t>No Child labor laws</a:t>
            </a:r>
          </a:p>
          <a:p>
            <a:endParaRPr lang="en-US" sz="2800" dirty="0"/>
          </a:p>
          <a:p>
            <a:r>
              <a:rPr lang="en-US" sz="2800" dirty="0" smtClean="0"/>
              <a:t>The problem with regulation is that it increases costs of production</a:t>
            </a:r>
            <a:endParaRPr lang="en-US" sz="2800" dirty="0"/>
          </a:p>
        </p:txBody>
      </p:sp>
      <p:pic>
        <p:nvPicPr>
          <p:cNvPr id="5122" name="Picture 2" descr="http://therealsingapore.com/sites/default/files/field/image/Minimum-w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3" y="2154236"/>
            <a:ext cx="5300489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935" y="-290051"/>
            <a:ext cx="9905998" cy="1905000"/>
          </a:xfrm>
        </p:spPr>
        <p:txBody>
          <a:bodyPr/>
          <a:lstStyle/>
          <a:p>
            <a:r>
              <a:rPr lang="en-US" dirty="0" smtClean="0"/>
              <a:t>Steam Powers The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002891"/>
            <a:ext cx="9905998" cy="4788310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 smtClean="0"/>
              <a:t>the Steam Engine.</a:t>
            </a:r>
          </a:p>
          <a:p>
            <a:pPr lvl="1"/>
            <a:r>
              <a:rPr lang="en-US" sz="3400" dirty="0" smtClean="0"/>
              <a:t>This invention used water (heated by fire) to create steam which created the energy needed to run the new machines in factories. </a:t>
            </a:r>
          </a:p>
          <a:p>
            <a:pPr lvl="1"/>
            <a:r>
              <a:rPr lang="en-US" sz="3400" dirty="0" smtClean="0"/>
              <a:t>No electricity! </a:t>
            </a:r>
          </a:p>
          <a:p>
            <a:pPr lvl="1"/>
            <a:r>
              <a:rPr lang="en-US" sz="3400" dirty="0" smtClean="0"/>
              <a:t>The Steam Engine was also used to navigate boats.</a:t>
            </a:r>
          </a:p>
          <a:p>
            <a:r>
              <a:rPr lang="en-US" sz="3400" dirty="0" smtClean="0"/>
              <a:t>Coal</a:t>
            </a:r>
          </a:p>
          <a:p>
            <a:pPr lvl="1"/>
            <a:r>
              <a:rPr lang="en-US" sz="3400" dirty="0" smtClean="0"/>
              <a:t>Coal powered the majority of the steam engines. While more and more factories ran on these steam engines, factories were built near coal mines.</a:t>
            </a:r>
            <a:endParaRPr lang="en-US" sz="34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26" y="0"/>
            <a:ext cx="9905998" cy="1905000"/>
          </a:xfrm>
        </p:spPr>
        <p:txBody>
          <a:bodyPr/>
          <a:lstStyle/>
          <a:p>
            <a:r>
              <a:rPr lang="en-US" dirty="0" smtClean="0"/>
              <a:t>Machines that change our World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70" y="1356852"/>
            <a:ext cx="7857444" cy="5191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Railroad—transportation of large quantities of goods in shorter time</a:t>
            </a:r>
          </a:p>
          <a:p>
            <a:endParaRPr lang="en-US" sz="3200" dirty="0"/>
          </a:p>
          <a:p>
            <a:r>
              <a:rPr lang="en-US" sz="3200" dirty="0" smtClean="0"/>
              <a:t>Telegraph—communication over long distances at speed of light</a:t>
            </a:r>
          </a:p>
          <a:p>
            <a:endParaRPr lang="en-US" sz="3200" dirty="0"/>
          </a:p>
          <a:p>
            <a:r>
              <a:rPr lang="en-US" sz="3200" dirty="0" smtClean="0"/>
              <a:t>Light bulb—no oil, gas, or candles needed to see</a:t>
            </a:r>
            <a:endParaRPr lang="en-US" sz="3200" dirty="0"/>
          </a:p>
        </p:txBody>
      </p:sp>
      <p:pic>
        <p:nvPicPr>
          <p:cNvPr id="6146" name="Picture 2" descr="http://5hrenlightenmentandrevolution.wikispaces.com/file/view/Railroad.jpg/297076760/Rail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4" y="2752724"/>
            <a:ext cx="3429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29" y="-378542"/>
            <a:ext cx="9905998" cy="1905000"/>
          </a:xfrm>
        </p:spPr>
        <p:txBody>
          <a:bodyPr/>
          <a:lstStyle/>
          <a:p>
            <a:r>
              <a:rPr lang="en-US" dirty="0" smtClean="0"/>
              <a:t>Exploitation of the working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471" y="1574566"/>
            <a:ext cx="9905998" cy="4325256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Charles dickens wrote a lot about the working poor</a:t>
            </a:r>
          </a:p>
          <a:p>
            <a:pPr lvl="1"/>
            <a:r>
              <a:rPr lang="en-US" sz="2400" dirty="0" smtClean="0"/>
              <a:t>A Christmas carol</a:t>
            </a:r>
          </a:p>
          <a:p>
            <a:pPr lvl="1"/>
            <a:r>
              <a:rPr lang="en-US" sz="2400" dirty="0" smtClean="0"/>
              <a:t>Oliver Twist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Most people could not afford not to work</a:t>
            </a:r>
          </a:p>
          <a:p>
            <a:pPr lvl="1"/>
            <a:r>
              <a:rPr lang="en-US" sz="2400" dirty="0" smtClean="0"/>
              <a:t>Medicine for sick children</a:t>
            </a:r>
          </a:p>
          <a:p>
            <a:pPr lvl="1"/>
            <a:r>
              <a:rPr lang="en-US" sz="2400" dirty="0" smtClean="0"/>
              <a:t>Food, rent, clothes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Many orphans were forced to work, while the people who took care of them kept the money they made for themselves.  </a:t>
            </a:r>
            <a:endParaRPr lang="en-US" sz="2800" dirty="0"/>
          </a:p>
        </p:txBody>
      </p:sp>
      <p:pic>
        <p:nvPicPr>
          <p:cNvPr id="7170" name="Picture 2" descr="http://galeri.uludagsozluk.com/14/oliver-twist_34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26" y="2282371"/>
            <a:ext cx="2906485" cy="29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97" y="-408039"/>
            <a:ext cx="9905998" cy="1905000"/>
          </a:xfrm>
        </p:spPr>
        <p:txBody>
          <a:bodyPr/>
          <a:lstStyle/>
          <a:p>
            <a:r>
              <a:rPr lang="en-US" dirty="0" smtClean="0"/>
              <a:t>With great power…comes great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168" y="2106560"/>
            <a:ext cx="9905998" cy="3124201"/>
          </a:xfrm>
        </p:spPr>
        <p:txBody>
          <a:bodyPr>
            <a:noAutofit/>
          </a:bodyPr>
          <a:lstStyle/>
          <a:p>
            <a:r>
              <a:rPr lang="en-US" sz="3200" dirty="0" smtClean="0"/>
              <a:t>Massive ecological impact—pollution from factories ruins water and air in and around cities.  Cities physically take up land, destroying environments</a:t>
            </a:r>
          </a:p>
          <a:p>
            <a:r>
              <a:rPr lang="en-US" sz="3200" dirty="0" smtClean="0"/>
              <a:t>Complete change of the way we fight wars (by World War 1)</a:t>
            </a:r>
          </a:p>
          <a:p>
            <a:r>
              <a:rPr lang="en-US" sz="3200" dirty="0" smtClean="0"/>
              <a:t>Many wealthy people mistreat or abuse their workers</a:t>
            </a:r>
          </a:p>
          <a:p>
            <a:pPr lvl="1"/>
            <a:r>
              <a:rPr lang="en-US" sz="2800" dirty="0" smtClean="0"/>
              <a:t>Make people into “slaves” because the factory owner owns apartment, food source, and your workplace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2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68" y="-378542"/>
            <a:ext cx="9905998" cy="1905000"/>
          </a:xfrm>
        </p:spPr>
        <p:txBody>
          <a:bodyPr/>
          <a:lstStyle/>
          <a:p>
            <a:r>
              <a:rPr lang="en-US" dirty="0" smtClean="0"/>
              <a:t>Power to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56" y="2125888"/>
            <a:ext cx="9905998" cy="3124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Women working in more prominent roles in the businesses start to fight for equal rights to men </a:t>
            </a:r>
          </a:p>
          <a:p>
            <a:endParaRPr lang="en-US" sz="2800" dirty="0" smtClean="0"/>
          </a:p>
          <a:p>
            <a:r>
              <a:rPr lang="en-US" sz="2800" dirty="0"/>
              <a:t>Voting rights expanded beyond just people who own land or have education</a:t>
            </a:r>
          </a:p>
          <a:p>
            <a:endParaRPr lang="en-US" sz="2800" dirty="0"/>
          </a:p>
          <a:p>
            <a:r>
              <a:rPr lang="en-US" sz="2800" dirty="0" smtClean="0"/>
              <a:t>Labor unions</a:t>
            </a:r>
          </a:p>
          <a:p>
            <a:endParaRPr lang="en-US" sz="2800" dirty="0"/>
          </a:p>
          <a:p>
            <a:r>
              <a:rPr lang="en-US" sz="2800" dirty="0" smtClean="0"/>
              <a:t>Public education expanded</a:t>
            </a:r>
            <a:endParaRPr lang="en-US" sz="2800" dirty="0"/>
          </a:p>
        </p:txBody>
      </p:sp>
      <p:pic>
        <p:nvPicPr>
          <p:cNvPr id="8194" name="Picture 2" descr="http://images.qualityinformationpublishers.com/pictures/p1252/P125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687988"/>
            <a:ext cx="4226832" cy="28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 (WHO)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The Industrial Revolution started in Great Britain, it spread throughout Europe and later to the Americas.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Revolution: (WHEN)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Industrial Revolution started in the 1700s and came to a close in the 1900s.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134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Revolution: (WHAT)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Industrial Revolution: Use of power-driven machinery was developed, to improve society.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890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985" y="0"/>
            <a:ext cx="9734426" cy="1652954"/>
          </a:xfrm>
        </p:spPr>
        <p:txBody>
          <a:bodyPr/>
          <a:lstStyle/>
          <a:p>
            <a:r>
              <a:rPr lang="en-US" dirty="0" smtClean="0"/>
              <a:t>Before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1147"/>
            <a:ext cx="9905998" cy="50936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Societies based on Agriculture</a:t>
            </a:r>
          </a:p>
          <a:p>
            <a:endParaRPr lang="en-US" sz="2800" dirty="0"/>
          </a:p>
          <a:p>
            <a:r>
              <a:rPr lang="en-US" sz="2800" dirty="0" smtClean="0"/>
              <a:t>Smaller towns and very rural</a:t>
            </a:r>
          </a:p>
          <a:p>
            <a:endParaRPr lang="en-US" sz="2800" dirty="0"/>
          </a:p>
          <a:p>
            <a:r>
              <a:rPr lang="en-US" sz="2800" dirty="0" smtClean="0"/>
              <a:t>Most people engaged in subsistence farming</a:t>
            </a:r>
          </a:p>
          <a:p>
            <a:endParaRPr lang="en-US" sz="2800" dirty="0"/>
          </a:p>
          <a:p>
            <a:r>
              <a:rPr lang="en-US" sz="2800" b="1" dirty="0" smtClean="0"/>
              <a:t>Agrarian Society </a:t>
            </a:r>
            <a:endParaRPr lang="en-US" sz="2800" b="1" dirty="0"/>
          </a:p>
        </p:txBody>
      </p:sp>
      <p:pic>
        <p:nvPicPr>
          <p:cNvPr id="1026" name="Picture 2" descr="http://ts1.mm.bing.net/th?&amp;id=HN.607998315267097436&amp;w=300&amp;h=300&amp;c=0&amp;pid=1.9&amp;rs=0&amp;p=0&amp;url=http%3A%2F%2Fmahmoodayashaddadalsaadi.wikispaces.com%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850014"/>
            <a:ext cx="6203343" cy="37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512277"/>
          </a:xfrm>
        </p:spPr>
        <p:txBody>
          <a:bodyPr/>
          <a:lstStyle/>
          <a:p>
            <a:r>
              <a:rPr lang="en-US" dirty="0" smtClean="0"/>
              <a:t>Time for A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89892"/>
            <a:ext cx="9905998" cy="546881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Wealthy famers began to experiment with better agricultural methods. </a:t>
            </a:r>
          </a:p>
          <a:p>
            <a:r>
              <a:rPr lang="en-US" sz="3200" dirty="0" err="1" smtClean="0"/>
              <a:t>Jethro</a:t>
            </a:r>
            <a:r>
              <a:rPr lang="en-US" sz="3200" dirty="0" smtClean="0"/>
              <a:t> </a:t>
            </a:r>
            <a:r>
              <a:rPr lang="en-US" sz="3200" dirty="0" err="1" smtClean="0"/>
              <a:t>Tull</a:t>
            </a:r>
            <a:r>
              <a:rPr lang="en-US" sz="3200" dirty="0" smtClean="0"/>
              <a:t> invented the seed drill in 1701.</a:t>
            </a:r>
          </a:p>
          <a:p>
            <a:pPr lvl="1"/>
            <a:r>
              <a:rPr lang="en-US" sz="2800" dirty="0" smtClean="0"/>
              <a:t>Machine that made planting grain much more efficient. </a:t>
            </a:r>
          </a:p>
          <a:p>
            <a:r>
              <a:rPr lang="en-US" sz="3200" dirty="0" smtClean="0"/>
              <a:t>Enclosure Movement: Wealthy farmers bought lager pieces of land to grow a larger supply of crops. </a:t>
            </a:r>
            <a:endParaRPr lang="en-US" sz="3200" dirty="0"/>
          </a:p>
          <a:p>
            <a:pPr lvl="1"/>
            <a:r>
              <a:rPr lang="en-US" sz="2800" dirty="0" smtClean="0"/>
              <a:t>This led some poor farmers to move to the city since they could not afford to buy large pieces of land in the countryside.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35" y="0"/>
            <a:ext cx="9905998" cy="1905000"/>
          </a:xfrm>
        </p:spPr>
        <p:txBody>
          <a:bodyPr/>
          <a:lstStyle/>
          <a:p>
            <a:r>
              <a:rPr lang="en-US" dirty="0" smtClean="0"/>
              <a:t>Move to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52" y="1989160"/>
            <a:ext cx="6275387" cy="3846286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order to move to the cities, someone needs to grow food for those people</a:t>
            </a:r>
          </a:p>
          <a:p>
            <a:endParaRPr lang="en-US" sz="3200" dirty="0"/>
          </a:p>
          <a:p>
            <a:pPr lvl="1"/>
            <a:r>
              <a:rPr lang="en-US" sz="2800" dirty="0" smtClean="0"/>
              <a:t>Advances in agricultural technology allow a farmer to support a greater population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The process of people moving to cities is called Urbanization</a:t>
            </a:r>
            <a:endParaRPr lang="en-US" sz="3200" dirty="0"/>
          </a:p>
        </p:txBody>
      </p:sp>
      <p:pic>
        <p:nvPicPr>
          <p:cNvPr id="2050" name="Picture 2" descr="http://mahmoodayashaddadalsaadi.wikispaces.com/file/view/industrial_city.jpg/177361841/400x279/industrial_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17" y="2122714"/>
            <a:ext cx="4952544" cy="34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905000"/>
          </a:xfrm>
        </p:spPr>
        <p:txBody>
          <a:bodyPr/>
          <a:lstStyle/>
          <a:p>
            <a:r>
              <a:rPr lang="en-US" dirty="0" smtClean="0"/>
              <a:t>Problems associated with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09" y="1883814"/>
            <a:ext cx="4370840" cy="4325257"/>
          </a:xfrm>
        </p:spPr>
        <p:txBody>
          <a:bodyPr>
            <a:noAutofit/>
          </a:bodyPr>
          <a:lstStyle/>
          <a:p>
            <a:r>
              <a:rPr lang="en-US" sz="2400" dirty="0" smtClean="0"/>
              <a:t>1.  People moving have no skills, therefore they do not command a high salary</a:t>
            </a:r>
          </a:p>
          <a:p>
            <a:endParaRPr lang="en-US" sz="2400" dirty="0"/>
          </a:p>
          <a:p>
            <a:r>
              <a:rPr lang="en-US" sz="2400" dirty="0" smtClean="0"/>
              <a:t>2.  Most people sold their belongings to move to the city (no going back)</a:t>
            </a:r>
          </a:p>
          <a:p>
            <a:endParaRPr lang="en-US" sz="2400" dirty="0"/>
          </a:p>
          <a:p>
            <a:r>
              <a:rPr lang="en-US" sz="2400" dirty="0" smtClean="0"/>
              <a:t>3.  Overcrowding.  </a:t>
            </a:r>
            <a:endParaRPr lang="en-US" sz="2400" dirty="0"/>
          </a:p>
          <a:p>
            <a:pPr lvl="1"/>
            <a:r>
              <a:rPr lang="en-US" sz="2000" dirty="0" smtClean="0"/>
              <a:t>City infrastructure not built for such a large population</a:t>
            </a:r>
          </a:p>
          <a:p>
            <a:pPr lvl="1"/>
            <a:r>
              <a:rPr lang="en-US" sz="2000" dirty="0" smtClean="0"/>
              <a:t>Diseases</a:t>
            </a:r>
            <a:endParaRPr lang="en-US" sz="2000" dirty="0"/>
          </a:p>
        </p:txBody>
      </p:sp>
      <p:pic>
        <p:nvPicPr>
          <p:cNvPr id="3074" name="Picture 2" descr="http://blogs.ei.columbia.edu/wp-content/uploads/2011/10/Urbanization-in-Asia-UN-pic-5266561258_802759533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2075543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2400"/>
            <a:ext cx="9905998" cy="1125415"/>
          </a:xfrm>
        </p:spPr>
        <p:txBody>
          <a:bodyPr/>
          <a:lstStyle/>
          <a:p>
            <a:r>
              <a:rPr lang="en-US" dirty="0" smtClean="0"/>
              <a:t>Time for a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078523"/>
            <a:ext cx="9905998" cy="5779477"/>
          </a:xfrm>
        </p:spPr>
        <p:txBody>
          <a:bodyPr/>
          <a:lstStyle/>
          <a:p>
            <a:r>
              <a:rPr lang="en-US" sz="3200" dirty="0" smtClean="0"/>
              <a:t>Britain's Textile (or cloth) industry changed due to industrialization. </a:t>
            </a:r>
          </a:p>
          <a:p>
            <a:r>
              <a:rPr lang="en-US" sz="3200" dirty="0" smtClean="0"/>
              <a:t>Eli Whitney created the Cotton Gin which removed the seeds from cotton more effectively. </a:t>
            </a:r>
          </a:p>
          <a:p>
            <a:r>
              <a:rPr lang="en-US" sz="3200" dirty="0" smtClean="0"/>
              <a:t>James Hargreaves created the Spinning Jenny which spun the seedless cotton into thread or yarn. </a:t>
            </a:r>
          </a:p>
          <a:p>
            <a:pPr lvl="1"/>
            <a:r>
              <a:rPr lang="en-US" sz="2800" dirty="0" smtClean="0"/>
              <a:t>Richard Arkwright created a more efficient version of this, which produced stronger thread. </a:t>
            </a:r>
          </a:p>
          <a:p>
            <a:r>
              <a:rPr lang="en-US" sz="3200" dirty="0" smtClean="0"/>
              <a:t> These large machines were housed in factories.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1814</TotalTime>
  <Words>686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Mesh</vt:lpstr>
      <vt:lpstr>The Industrial Revolution</vt:lpstr>
      <vt:lpstr>Industrial Revolution (WHO)</vt:lpstr>
      <vt:lpstr>The Industrial Revolution: (WHEN)</vt:lpstr>
      <vt:lpstr>The Industrial Revolution: (WHAT)</vt:lpstr>
      <vt:lpstr>Before the revolution</vt:lpstr>
      <vt:lpstr>Time for A Change</vt:lpstr>
      <vt:lpstr>Move to the cities</vt:lpstr>
      <vt:lpstr>Problems associated with urbanization</vt:lpstr>
      <vt:lpstr>Time for a change </vt:lpstr>
      <vt:lpstr>Mass production</vt:lpstr>
      <vt:lpstr>Lack of regulation</vt:lpstr>
      <vt:lpstr>Steam Powers The Revolution </vt:lpstr>
      <vt:lpstr>Machines that change our World </vt:lpstr>
      <vt:lpstr>Exploitation of the working poor</vt:lpstr>
      <vt:lpstr>With great power…comes great responsibility</vt:lpstr>
      <vt:lpstr>Power to the people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Bryant, Alecia L.</dc:creator>
  <cp:lastModifiedBy>Bryant, Alecia L.</cp:lastModifiedBy>
  <cp:revision>124</cp:revision>
  <dcterms:created xsi:type="dcterms:W3CDTF">2014-12-02T01:34:25Z</dcterms:created>
  <dcterms:modified xsi:type="dcterms:W3CDTF">2016-05-15T22:45:27Z</dcterms:modified>
</cp:coreProperties>
</file>