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90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Deaths in Soviet Union under Stalin</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cat>
            <c:strRef>
              <c:f>Sheet1!$A$2:$A$6</c:f>
              <c:strCache>
                <c:ptCount val="5"/>
                <c:pt idx="0">
                  <c:v>Execution</c:v>
                </c:pt>
                <c:pt idx="1">
                  <c:v>Gulag</c:v>
                </c:pt>
                <c:pt idx="2">
                  <c:v>Deportation</c:v>
                </c:pt>
                <c:pt idx="3">
                  <c:v>POW and German Civilians</c:v>
                </c:pt>
                <c:pt idx="4">
                  <c:v>Famine</c:v>
                </c:pt>
              </c:strCache>
            </c:strRef>
          </c:cat>
          <c:val>
            <c:numRef>
              <c:f>Sheet1!$B$2:$B$6</c:f>
              <c:numCache>
                <c:formatCode>#,##0</c:formatCode>
                <c:ptCount val="5"/>
                <c:pt idx="0">
                  <c:v>1500000</c:v>
                </c:pt>
                <c:pt idx="1">
                  <c:v>5000000</c:v>
                </c:pt>
                <c:pt idx="2">
                  <c:v>1700000</c:v>
                </c:pt>
                <c:pt idx="3">
                  <c:v>1000000</c:v>
                </c:pt>
                <c:pt idx="4">
                  <c:v>8000000</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pPr/>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pPr/>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pPr/>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pPr/>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pPr/>
              <a:t>8/19/2016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pPr/>
              <a:t>8/19/2016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pPr/>
              <a:t>8/19/2016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pPr/>
              <a:t>8/19/2016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pPr/>
              <a:t>8/19/2016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pPr/>
              <a:t>8/19/2016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pPr/>
              <a:t>8/19/2016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pPr/>
              <a:t>8/19/2016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Joseph Stalin and the rise of communist </a:t>
            </a:r>
            <a:r>
              <a:rPr lang="en-US" dirty="0" err="1" smtClean="0"/>
              <a:t>russia</a:t>
            </a:r>
            <a:endParaRPr lang="en-US" dirty="0"/>
          </a:p>
        </p:txBody>
      </p:sp>
      <p:sp>
        <p:nvSpPr>
          <p:cNvPr id="3" name="Subtitle 2"/>
          <p:cNvSpPr>
            <a:spLocks noGrp="1"/>
          </p:cNvSpPr>
          <p:nvPr>
            <p:ph type="subTitle" idx="1"/>
          </p:nvPr>
        </p:nvSpPr>
        <p:spPr>
          <a:xfrm>
            <a:off x="1051560" y="4737463"/>
            <a:ext cx="7891272" cy="1069848"/>
          </a:xfrm>
        </p:spPr>
        <p:txBody>
          <a:bodyPr/>
          <a:lstStyle/>
          <a:p>
            <a:r>
              <a:rPr lang="en-US" dirty="0" smtClean="0"/>
              <a:t>Nathan B. Gilson</a:t>
            </a:r>
          </a:p>
          <a:p>
            <a:r>
              <a:rPr lang="en-US" dirty="0" smtClean="0"/>
              <a:t>Southwest Middle School</a:t>
            </a:r>
            <a:endParaRPr lang="en-US" dirty="0"/>
          </a:p>
        </p:txBody>
      </p:sp>
    </p:spTree>
    <p:extLst>
      <p:ext uri="{BB962C8B-B14F-4D97-AF65-F5344CB8AC3E}">
        <p14:creationId xmlns:p14="http://schemas.microsoft.com/office/powerpoint/2010/main" val="12331833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8194" name="Picture 2" descr="http://ts1.mm.bing.net/th?&amp;id=HN.608002988262363132&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8267" y="0"/>
            <a:ext cx="3182710" cy="463501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ts1.mm.bing.net/th?&amp;id=HN.607996726207122235&amp;w=300&amp;h=300&amp;c=0&amp;pid=1.9&amp;rs=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1215" y="3992093"/>
            <a:ext cx="4255822" cy="2823030"/>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http://th03.deviantart.net/fs71/PRE/i/2012/319/6/5/mao_zedong_and_stalin_propaganda_poster_by_shitalloverhumanity-d5l3ho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69084" y="157844"/>
            <a:ext cx="4115379" cy="6014356"/>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http://sovietunion-dylan.wikispaces.com/file/view/17-216.jpg/113564221/411x584/17-21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633" y="157844"/>
            <a:ext cx="3497582" cy="4955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426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340"/>
            <a:ext cx="9522186" cy="171860"/>
          </a:xfrm>
        </p:spPr>
        <p:txBody>
          <a:bodyPr>
            <a:normAutofit fontScale="90000"/>
          </a:bodyPr>
          <a:lstStyle/>
          <a:p>
            <a:r>
              <a:rPr lang="en-US" dirty="0" smtClean="0"/>
              <a:t>The Great purge (1937-1938)</a:t>
            </a:r>
            <a:endParaRPr lang="en-US" dirty="0"/>
          </a:p>
        </p:txBody>
      </p:sp>
      <p:sp>
        <p:nvSpPr>
          <p:cNvPr id="3" name="Content Placeholder 2"/>
          <p:cNvSpPr>
            <a:spLocks noGrp="1"/>
          </p:cNvSpPr>
          <p:nvPr>
            <p:ph idx="1"/>
          </p:nvPr>
        </p:nvSpPr>
        <p:spPr>
          <a:xfrm>
            <a:off x="5210628" y="715108"/>
            <a:ext cx="6981372" cy="6142891"/>
          </a:xfrm>
        </p:spPr>
        <p:txBody>
          <a:bodyPr>
            <a:noAutofit/>
          </a:bodyPr>
          <a:lstStyle/>
          <a:p>
            <a:r>
              <a:rPr lang="en-US" sz="2800" dirty="0" smtClean="0"/>
              <a:t>Stalin was very paranoid, and actively sought to eliminate all dissenting views</a:t>
            </a:r>
          </a:p>
          <a:p>
            <a:endParaRPr lang="en-US" sz="2800" dirty="0"/>
          </a:p>
          <a:p>
            <a:r>
              <a:rPr lang="en-US" sz="2800" dirty="0" smtClean="0"/>
              <a:t>In the 1930’s, Stalin executed every leader from Lenin’s cabinet except one, and much of the military leadership of the Red Army</a:t>
            </a:r>
          </a:p>
          <a:p>
            <a:endParaRPr lang="en-US" sz="2800" dirty="0"/>
          </a:p>
          <a:p>
            <a:r>
              <a:rPr lang="en-US" sz="2800" dirty="0" smtClean="0"/>
              <a:t>About 700,000 foreign nationals were also executed (over 200,000 of them Poles), with no trial</a:t>
            </a:r>
          </a:p>
          <a:p>
            <a:pPr lvl="1"/>
            <a:r>
              <a:rPr lang="en-US" sz="2400" dirty="0" smtClean="0"/>
              <a:t>These are according to the Soviet’s own records, and may be greatly understated</a:t>
            </a:r>
            <a:endParaRPr lang="en-US" sz="2400" dirty="0"/>
          </a:p>
        </p:txBody>
      </p:sp>
      <p:pic>
        <p:nvPicPr>
          <p:cNvPr id="9218" name="Picture 2" descr="http://www.corbisimages.com/images/HU002889.jpg?size=67&amp;uid=9511ECC9-2745-47AE-9A86-5F5B3468299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97" y="2188826"/>
            <a:ext cx="5174530" cy="3379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23687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Estimates of Civilian deaths Under Stalin</a:t>
            </a:r>
            <a:endParaRPr lang="en-US" sz="4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648070"/>
              </p:ext>
            </p:extLst>
          </p:nvPr>
        </p:nvGraphicFramePr>
        <p:xfrm>
          <a:off x="1069975" y="2120900"/>
          <a:ext cx="10058400" cy="4051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7557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58400" cy="715108"/>
          </a:xfrm>
        </p:spPr>
        <p:txBody>
          <a:bodyPr>
            <a:normAutofit fontScale="90000"/>
          </a:bodyPr>
          <a:lstStyle/>
          <a:p>
            <a:r>
              <a:rPr lang="en-US" dirty="0" smtClean="0"/>
              <a:t>Legacy of joseph Stalin</a:t>
            </a:r>
            <a:endParaRPr lang="en-US" dirty="0"/>
          </a:p>
        </p:txBody>
      </p:sp>
      <p:sp>
        <p:nvSpPr>
          <p:cNvPr id="3" name="Content Placeholder 2"/>
          <p:cNvSpPr>
            <a:spLocks noGrp="1"/>
          </p:cNvSpPr>
          <p:nvPr>
            <p:ph idx="1"/>
          </p:nvPr>
        </p:nvSpPr>
        <p:spPr>
          <a:xfrm>
            <a:off x="1" y="557188"/>
            <a:ext cx="7112000" cy="6300812"/>
          </a:xfrm>
        </p:spPr>
        <p:txBody>
          <a:bodyPr>
            <a:noAutofit/>
          </a:bodyPr>
          <a:lstStyle/>
          <a:p>
            <a:r>
              <a:rPr lang="en-US" sz="2800" dirty="0" smtClean="0"/>
              <a:t>Died in 1953</a:t>
            </a:r>
          </a:p>
          <a:p>
            <a:endParaRPr lang="en-US" sz="2800" dirty="0"/>
          </a:p>
          <a:p>
            <a:r>
              <a:rPr lang="en-US" sz="2800" dirty="0" smtClean="0"/>
              <a:t>Transformed the Soviet Union into one of the two most powerful nations in the world in 15 years.  </a:t>
            </a:r>
          </a:p>
          <a:p>
            <a:endParaRPr lang="en-US" sz="2800" dirty="0"/>
          </a:p>
          <a:p>
            <a:r>
              <a:rPr lang="en-US" sz="2800" dirty="0" smtClean="0"/>
              <a:t>Millions of dead due to brutal and repressive tactics</a:t>
            </a:r>
          </a:p>
          <a:p>
            <a:endParaRPr lang="en-US" sz="2800" dirty="0"/>
          </a:p>
          <a:p>
            <a:r>
              <a:rPr lang="en-US" sz="2800" dirty="0" smtClean="0"/>
              <a:t>Effective use of propaganda to strongly “clean up” image, to the point where he is still a national hero in Russia today.</a:t>
            </a:r>
            <a:endParaRPr lang="en-US" sz="2800" dirty="0"/>
          </a:p>
        </p:txBody>
      </p:sp>
      <p:pic>
        <p:nvPicPr>
          <p:cNvPr id="10242" name="Picture 2" descr="http://ts1.mm.bing.net/th?&amp;id=HN.608036824020485137&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8743" y="557188"/>
            <a:ext cx="4190419" cy="5820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042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5846"/>
            <a:ext cx="10058400" cy="433754"/>
          </a:xfrm>
        </p:spPr>
        <p:txBody>
          <a:bodyPr>
            <a:normAutofit fontScale="90000"/>
          </a:bodyPr>
          <a:lstStyle/>
          <a:p>
            <a:r>
              <a:rPr lang="en-US" dirty="0" smtClean="0"/>
              <a:t>Stalin and the revolution</a:t>
            </a:r>
            <a:endParaRPr lang="en-US" dirty="0"/>
          </a:p>
        </p:txBody>
      </p:sp>
      <p:sp>
        <p:nvSpPr>
          <p:cNvPr id="3" name="Content Placeholder 2"/>
          <p:cNvSpPr>
            <a:spLocks noGrp="1"/>
          </p:cNvSpPr>
          <p:nvPr>
            <p:ph idx="1"/>
          </p:nvPr>
        </p:nvSpPr>
        <p:spPr>
          <a:xfrm>
            <a:off x="6386286" y="0"/>
            <a:ext cx="5805714" cy="6858000"/>
          </a:xfrm>
        </p:spPr>
        <p:txBody>
          <a:bodyPr>
            <a:noAutofit/>
          </a:bodyPr>
          <a:lstStyle/>
          <a:p>
            <a:r>
              <a:rPr lang="en-US" sz="3600" dirty="0" smtClean="0"/>
              <a:t>During the Bolshevik Revolution, Stalin earned a reputation as a skilled organizer</a:t>
            </a:r>
          </a:p>
          <a:p>
            <a:endParaRPr lang="en-US" sz="3600" dirty="0"/>
          </a:p>
          <a:p>
            <a:pPr lvl="1"/>
            <a:r>
              <a:rPr lang="en-US" sz="3200" dirty="0" smtClean="0"/>
              <a:t>Well-known for brutal tactics and willingness to be violent toward people who stood in the way.</a:t>
            </a:r>
          </a:p>
          <a:p>
            <a:pPr lvl="1"/>
            <a:endParaRPr lang="en-US" sz="3200" dirty="0"/>
          </a:p>
          <a:p>
            <a:r>
              <a:rPr lang="en-US" sz="3600" dirty="0" smtClean="0"/>
              <a:t>He gained Lenin’s respect due to his effectiveness.  </a:t>
            </a:r>
            <a:endParaRPr lang="en-US" sz="3600" dirty="0"/>
          </a:p>
        </p:txBody>
      </p:sp>
      <p:pic>
        <p:nvPicPr>
          <p:cNvPr id="1026" name="Picture 2" descr="http://ts1.mm.bing.net/th?id=HN.608040951481696714&amp;w=208&amp;h=164&amp;c=7&amp;rs=1&amp;qlt=90&amp;o=4&amp;pid=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51188"/>
            <a:ext cx="5934972" cy="4679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8932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58400" cy="597877"/>
          </a:xfrm>
        </p:spPr>
        <p:txBody>
          <a:bodyPr>
            <a:normAutofit fontScale="90000"/>
          </a:bodyPr>
          <a:lstStyle/>
          <a:p>
            <a:r>
              <a:rPr lang="en-US" dirty="0" smtClean="0"/>
              <a:t>Stalin in Lenin’s Government</a:t>
            </a:r>
            <a:endParaRPr lang="en-US" dirty="0"/>
          </a:p>
        </p:txBody>
      </p:sp>
      <p:sp>
        <p:nvSpPr>
          <p:cNvPr id="3" name="Content Placeholder 2"/>
          <p:cNvSpPr>
            <a:spLocks noGrp="1"/>
          </p:cNvSpPr>
          <p:nvPr>
            <p:ph idx="1"/>
          </p:nvPr>
        </p:nvSpPr>
        <p:spPr>
          <a:xfrm>
            <a:off x="0" y="468923"/>
            <a:ext cx="6821714" cy="6389077"/>
          </a:xfrm>
        </p:spPr>
        <p:txBody>
          <a:bodyPr>
            <a:noAutofit/>
          </a:bodyPr>
          <a:lstStyle/>
          <a:p>
            <a:r>
              <a:rPr lang="en-US" sz="2800" dirty="0" smtClean="0"/>
              <a:t>In the Communist Party during the Revolution (1917-1922) Stalin was appointed as a secretary in charge of hiring other leaders.</a:t>
            </a:r>
          </a:p>
          <a:p>
            <a:endParaRPr lang="en-US" sz="2800" dirty="0"/>
          </a:p>
          <a:p>
            <a:pPr lvl="1"/>
            <a:r>
              <a:rPr lang="en-US" sz="2400" dirty="0" smtClean="0"/>
              <a:t>Stalin used this position to appoint his allies to key positions within the party</a:t>
            </a:r>
          </a:p>
          <a:p>
            <a:pPr lvl="1"/>
            <a:endParaRPr lang="en-US" sz="2400" dirty="0"/>
          </a:p>
          <a:p>
            <a:r>
              <a:rPr lang="en-US" sz="2800" dirty="0" smtClean="0"/>
              <a:t>When Lenin was about to die, he specifically told the leaders that he did not really want Stalin to take over the government, because Stalin’s ambition would destroy the communist principles he was trying to install.  </a:t>
            </a:r>
            <a:endParaRPr lang="en-US" sz="2800" dirty="0"/>
          </a:p>
        </p:txBody>
      </p:sp>
      <p:pic>
        <p:nvPicPr>
          <p:cNvPr id="2050" name="Picture 2" descr="http://ts1.mm.bing.net/th?&amp;id=HN.608029531161493530&amp;w=301&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1714" y="2583543"/>
            <a:ext cx="5141817" cy="2382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3907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58400" cy="679938"/>
          </a:xfrm>
        </p:spPr>
        <p:txBody>
          <a:bodyPr>
            <a:normAutofit fontScale="90000"/>
          </a:bodyPr>
          <a:lstStyle/>
          <a:p>
            <a:r>
              <a:rPr lang="en-US" dirty="0" smtClean="0"/>
              <a:t>Stalin’s rise to power</a:t>
            </a:r>
            <a:endParaRPr lang="en-US" dirty="0"/>
          </a:p>
        </p:txBody>
      </p:sp>
      <p:sp>
        <p:nvSpPr>
          <p:cNvPr id="3" name="Content Placeholder 2"/>
          <p:cNvSpPr>
            <a:spLocks noGrp="1"/>
          </p:cNvSpPr>
          <p:nvPr>
            <p:ph idx="1"/>
          </p:nvPr>
        </p:nvSpPr>
        <p:spPr>
          <a:xfrm>
            <a:off x="5275916" y="0"/>
            <a:ext cx="6916084" cy="6858000"/>
          </a:xfrm>
        </p:spPr>
        <p:txBody>
          <a:bodyPr>
            <a:noAutofit/>
          </a:bodyPr>
          <a:lstStyle/>
          <a:p>
            <a:pPr marL="0" indent="0">
              <a:buNone/>
            </a:pPr>
            <a:endParaRPr lang="en-US" sz="2800" dirty="0"/>
          </a:p>
          <a:p>
            <a:r>
              <a:rPr lang="en-US" sz="2800" dirty="0" smtClean="0"/>
              <a:t>Eventually split with other key leaders, including Leon Trotsky, who Stalin kicked out of the Communist Party as well as exiled from the USSR.</a:t>
            </a:r>
          </a:p>
          <a:p>
            <a:endParaRPr lang="en-US" sz="2800" dirty="0"/>
          </a:p>
          <a:p>
            <a:r>
              <a:rPr lang="en-US" sz="2800" dirty="0" smtClean="0"/>
              <a:t>Stalin continued to play key figures against each other while he built up his own power, many times betraying them after they stopped being useful to him.  </a:t>
            </a:r>
            <a:endParaRPr lang="en-US" sz="2800" dirty="0"/>
          </a:p>
        </p:txBody>
      </p:sp>
      <p:pic>
        <p:nvPicPr>
          <p:cNvPr id="3074" name="Picture 2" descr="http://ts1.mm.bing.net/th?&amp;id=HN.608018454445752598&amp;w=301&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832" y="2774636"/>
            <a:ext cx="4859084" cy="2744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5133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58400" cy="500106"/>
          </a:xfrm>
        </p:spPr>
        <p:txBody>
          <a:bodyPr>
            <a:normAutofit fontScale="90000"/>
          </a:bodyPr>
          <a:lstStyle/>
          <a:p>
            <a:r>
              <a:rPr lang="en-US" dirty="0" smtClean="0"/>
              <a:t>Collectivization </a:t>
            </a:r>
            <a:endParaRPr lang="en-US" dirty="0"/>
          </a:p>
        </p:txBody>
      </p:sp>
      <p:sp>
        <p:nvSpPr>
          <p:cNvPr id="3" name="Content Placeholder 2"/>
          <p:cNvSpPr>
            <a:spLocks noGrp="1"/>
          </p:cNvSpPr>
          <p:nvPr>
            <p:ph idx="1"/>
          </p:nvPr>
        </p:nvSpPr>
        <p:spPr>
          <a:xfrm>
            <a:off x="0" y="500106"/>
            <a:ext cx="7170058" cy="6357894"/>
          </a:xfrm>
        </p:spPr>
        <p:txBody>
          <a:bodyPr>
            <a:noAutofit/>
          </a:bodyPr>
          <a:lstStyle/>
          <a:p>
            <a:r>
              <a:rPr lang="en-US" sz="2400" dirty="0" smtClean="0"/>
              <a:t>Stalin recognized that the Soviet Union didn’t have the industrial output to compete militarily with other countries in the world.</a:t>
            </a:r>
          </a:p>
          <a:p>
            <a:endParaRPr lang="en-US" sz="2400" dirty="0"/>
          </a:p>
          <a:p>
            <a:r>
              <a:rPr lang="en-US" sz="2400" dirty="0" smtClean="0"/>
              <a:t>Stalin’s first step was to use the government to take control of all of the farms in Russia (collectivization)</a:t>
            </a:r>
          </a:p>
          <a:p>
            <a:pPr lvl="1"/>
            <a:r>
              <a:rPr lang="en-US" sz="2000" dirty="0" smtClean="0"/>
              <a:t>Organized these farms into massive collectives, which could be run by a few farmers, freeing up the rest to move to the cities and work in factories.</a:t>
            </a:r>
          </a:p>
          <a:p>
            <a:pPr lvl="1"/>
            <a:endParaRPr lang="en-US" sz="2000" dirty="0"/>
          </a:p>
          <a:p>
            <a:r>
              <a:rPr lang="en-US" sz="2400" dirty="0" smtClean="0"/>
              <a:t>The process created massive food shortages due to poor management and the starvation of between 5 and 10 million Russians.</a:t>
            </a:r>
            <a:endParaRPr lang="en-US" sz="2400" dirty="0"/>
          </a:p>
        </p:txBody>
      </p:sp>
      <p:pic>
        <p:nvPicPr>
          <p:cNvPr id="4098" name="Picture 2" descr="http://ts1.mm.bing.net/th?&amp;id=HN.608017299097127737&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5486" y="1902533"/>
            <a:ext cx="4464534" cy="3021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437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446"/>
            <a:ext cx="10058400" cy="562708"/>
          </a:xfrm>
        </p:spPr>
        <p:txBody>
          <a:bodyPr>
            <a:normAutofit fontScale="90000"/>
          </a:bodyPr>
          <a:lstStyle/>
          <a:p>
            <a:r>
              <a:rPr lang="en-US" dirty="0" smtClean="0"/>
              <a:t>5 year plan(s)</a:t>
            </a:r>
            <a:endParaRPr lang="en-US" dirty="0"/>
          </a:p>
        </p:txBody>
      </p:sp>
      <p:sp>
        <p:nvSpPr>
          <p:cNvPr id="3" name="Content Placeholder 2"/>
          <p:cNvSpPr>
            <a:spLocks noGrp="1"/>
          </p:cNvSpPr>
          <p:nvPr>
            <p:ph idx="1"/>
          </p:nvPr>
        </p:nvSpPr>
        <p:spPr>
          <a:xfrm>
            <a:off x="4901618" y="0"/>
            <a:ext cx="7290381" cy="6858000"/>
          </a:xfrm>
        </p:spPr>
        <p:txBody>
          <a:bodyPr>
            <a:noAutofit/>
          </a:bodyPr>
          <a:lstStyle/>
          <a:p>
            <a:pPr marL="0" indent="0">
              <a:buNone/>
            </a:pPr>
            <a:endParaRPr lang="en-US" sz="2400" dirty="0"/>
          </a:p>
          <a:p>
            <a:r>
              <a:rPr lang="en-US" sz="2400" dirty="0" smtClean="0"/>
              <a:t>Stalin poured massive resources of both people and money into industrializing the nation as quickly as possible.  </a:t>
            </a:r>
          </a:p>
          <a:p>
            <a:endParaRPr lang="en-US" sz="2400" dirty="0"/>
          </a:p>
          <a:p>
            <a:r>
              <a:rPr lang="en-US" sz="2400" dirty="0" smtClean="0"/>
              <a:t>Used forced labor from camps called “Gulags”  </a:t>
            </a:r>
          </a:p>
          <a:p>
            <a:endParaRPr lang="en-US" sz="2400" dirty="0"/>
          </a:p>
          <a:p>
            <a:r>
              <a:rPr lang="en-US" sz="2400" dirty="0" smtClean="0"/>
              <a:t>When the first 5 year plan failed to produce the desired outcome, Stalin simply started it over.  </a:t>
            </a:r>
            <a:endParaRPr lang="en-US" sz="2400" dirty="0"/>
          </a:p>
        </p:txBody>
      </p:sp>
      <p:pic>
        <p:nvPicPr>
          <p:cNvPr id="5122" name="Picture 2" descr="http://ts1.mm.bing.net/th?&amp;id=HN.608013012720945729&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687" y="2528389"/>
            <a:ext cx="3836674" cy="2839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3455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58400" cy="668215"/>
          </a:xfrm>
        </p:spPr>
        <p:txBody>
          <a:bodyPr>
            <a:normAutofit fontScale="90000"/>
          </a:bodyPr>
          <a:lstStyle/>
          <a:p>
            <a:r>
              <a:rPr lang="en-US" dirty="0" smtClean="0"/>
              <a:t>Impact of the 5 year plans</a:t>
            </a:r>
            <a:endParaRPr lang="en-US" dirty="0"/>
          </a:p>
        </p:txBody>
      </p:sp>
      <p:sp>
        <p:nvSpPr>
          <p:cNvPr id="3" name="Content Placeholder 2"/>
          <p:cNvSpPr>
            <a:spLocks noGrp="1"/>
          </p:cNvSpPr>
          <p:nvPr>
            <p:ph idx="1"/>
          </p:nvPr>
        </p:nvSpPr>
        <p:spPr>
          <a:xfrm>
            <a:off x="3831770" y="93785"/>
            <a:ext cx="7296477" cy="6524729"/>
          </a:xfrm>
        </p:spPr>
        <p:txBody>
          <a:bodyPr>
            <a:normAutofit lnSpcReduction="10000"/>
          </a:bodyPr>
          <a:lstStyle/>
          <a:p>
            <a:pPr lvl="1"/>
            <a:endParaRPr lang="en-US" dirty="0"/>
          </a:p>
          <a:p>
            <a:r>
              <a:rPr lang="en-US" sz="3200" dirty="0" smtClean="0"/>
              <a:t>Developed new products, and thousands of factories throughout the Soviet Union.  </a:t>
            </a:r>
          </a:p>
          <a:p>
            <a:endParaRPr lang="en-US" sz="3200" dirty="0"/>
          </a:p>
          <a:p>
            <a:r>
              <a:rPr lang="en-US" sz="3200" dirty="0" smtClean="0"/>
              <a:t>Millions of Russians were killed in Gulags and accidents</a:t>
            </a:r>
          </a:p>
          <a:p>
            <a:endParaRPr lang="en-US" sz="3200" dirty="0"/>
          </a:p>
          <a:p>
            <a:r>
              <a:rPr lang="en-US" sz="3200" dirty="0" smtClean="0"/>
              <a:t>Russia </a:t>
            </a:r>
            <a:r>
              <a:rPr lang="en-US" sz="3200" dirty="0"/>
              <a:t>went from an industrially backward country unprepared to fight WW1 to a world power by WW2</a:t>
            </a:r>
          </a:p>
          <a:p>
            <a:pPr lvl="1"/>
            <a:r>
              <a:rPr lang="en-US" sz="2800" dirty="0"/>
              <a:t>Most historians agree that without the 5 year plans undertaken by Stalin, Russia would not have been able to fight against Germany in WW2</a:t>
            </a:r>
          </a:p>
          <a:p>
            <a:endParaRPr lang="en-US" dirty="0"/>
          </a:p>
        </p:txBody>
      </p:sp>
      <p:pic>
        <p:nvPicPr>
          <p:cNvPr id="6146" name="Picture 2" descr="http://chnm.gmu.edu/wwh/lessons/lesson13/images/sources/postersource2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747" y="2000249"/>
            <a:ext cx="3333750" cy="4857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9775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58400" cy="738554"/>
          </a:xfrm>
        </p:spPr>
        <p:txBody>
          <a:bodyPr>
            <a:normAutofit fontScale="90000"/>
          </a:bodyPr>
          <a:lstStyle/>
          <a:p>
            <a:r>
              <a:rPr lang="en-US" dirty="0" smtClean="0"/>
              <a:t>Gulag</a:t>
            </a:r>
            <a:endParaRPr lang="en-US" dirty="0"/>
          </a:p>
        </p:txBody>
      </p:sp>
      <p:sp>
        <p:nvSpPr>
          <p:cNvPr id="3" name="Content Placeholder 2"/>
          <p:cNvSpPr>
            <a:spLocks noGrp="1"/>
          </p:cNvSpPr>
          <p:nvPr>
            <p:ph idx="1"/>
          </p:nvPr>
        </p:nvSpPr>
        <p:spPr>
          <a:xfrm>
            <a:off x="0" y="574431"/>
            <a:ext cx="6618514" cy="6283569"/>
          </a:xfrm>
        </p:spPr>
        <p:txBody>
          <a:bodyPr>
            <a:noAutofit/>
          </a:bodyPr>
          <a:lstStyle/>
          <a:p>
            <a:r>
              <a:rPr lang="en-US" sz="2800" dirty="0" smtClean="0"/>
              <a:t>Stalin used forced labor camps to eliminate all who opposed his power, while making use of their work to further industrialize the country.</a:t>
            </a:r>
          </a:p>
          <a:p>
            <a:endParaRPr lang="en-US" sz="2800" dirty="0"/>
          </a:p>
          <a:p>
            <a:r>
              <a:rPr lang="en-US" sz="2800" dirty="0" smtClean="0"/>
              <a:t>Secret police took approximately 18 million people into labor camps between 1932 and 1947.</a:t>
            </a:r>
          </a:p>
          <a:p>
            <a:endParaRPr lang="en-US" sz="2800" dirty="0"/>
          </a:p>
          <a:p>
            <a:r>
              <a:rPr lang="en-US" sz="2800" dirty="0" smtClean="0"/>
              <a:t>Conditions were similar to Nazi concentration camps and the concentration camps used by the North Korean government today.</a:t>
            </a:r>
            <a:endParaRPr lang="en-US" sz="2800" dirty="0"/>
          </a:p>
        </p:txBody>
      </p:sp>
      <p:pic>
        <p:nvPicPr>
          <p:cNvPr id="7172" name="Picture 4" descr="http://ts1.mm.bing.net/th?&amp;id=HN.608017466597311550&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6108" y="1930401"/>
            <a:ext cx="4911996" cy="365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1564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1292" y="0"/>
            <a:ext cx="9097108" cy="715108"/>
          </a:xfrm>
        </p:spPr>
        <p:txBody>
          <a:bodyPr>
            <a:normAutofit fontScale="90000"/>
          </a:bodyPr>
          <a:lstStyle/>
          <a:p>
            <a:r>
              <a:rPr lang="en-US" dirty="0" smtClean="0"/>
              <a:t>Stalin and the Use of propaganda</a:t>
            </a:r>
            <a:endParaRPr lang="en-US" dirty="0"/>
          </a:p>
        </p:txBody>
      </p:sp>
      <p:sp>
        <p:nvSpPr>
          <p:cNvPr id="3" name="Content Placeholder 2"/>
          <p:cNvSpPr>
            <a:spLocks noGrp="1"/>
          </p:cNvSpPr>
          <p:nvPr>
            <p:ph idx="1"/>
          </p:nvPr>
        </p:nvSpPr>
        <p:spPr>
          <a:xfrm>
            <a:off x="0" y="539262"/>
            <a:ext cx="11128248" cy="6318738"/>
          </a:xfrm>
        </p:spPr>
        <p:txBody>
          <a:bodyPr>
            <a:noAutofit/>
          </a:bodyPr>
          <a:lstStyle/>
          <a:p>
            <a:r>
              <a:rPr lang="en-US" sz="3200" dirty="0" smtClean="0"/>
              <a:t>Stalin was a master of manipulating his public image by using propaganda</a:t>
            </a:r>
          </a:p>
          <a:p>
            <a:endParaRPr lang="en-US" sz="3200" dirty="0"/>
          </a:p>
          <a:p>
            <a:r>
              <a:rPr lang="en-US" sz="3200" dirty="0" smtClean="0"/>
              <a:t>Created a personality cult, where many Soviets worshipped Stalin, due to their belief that he was the source of everything in their lives.  </a:t>
            </a:r>
          </a:p>
          <a:p>
            <a:endParaRPr lang="en-US" sz="3200" dirty="0"/>
          </a:p>
          <a:p>
            <a:r>
              <a:rPr lang="en-US" sz="3200" dirty="0" smtClean="0"/>
              <a:t>The Communist Party in the Soviet Union had such tight control over all information, that many historians have difficulty assessing the total impact of Stalin’s reign, due to many numbers being erased or unavailable.</a:t>
            </a:r>
            <a:endParaRPr lang="en-US" sz="3200" dirty="0"/>
          </a:p>
        </p:txBody>
      </p:sp>
    </p:spTree>
    <p:extLst>
      <p:ext uri="{BB962C8B-B14F-4D97-AF65-F5344CB8AC3E}">
        <p14:creationId xmlns:p14="http://schemas.microsoft.com/office/powerpoint/2010/main" val="14587659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714</TotalTime>
  <Words>700</Words>
  <Application>Microsoft Office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Rockwell</vt:lpstr>
      <vt:lpstr>Rockwell Condensed</vt:lpstr>
      <vt:lpstr>Wingdings</vt:lpstr>
      <vt:lpstr>Wood Type</vt:lpstr>
      <vt:lpstr>Joseph Stalin and the rise of communist russia</vt:lpstr>
      <vt:lpstr>Stalin and the revolution</vt:lpstr>
      <vt:lpstr>Stalin in Lenin’s Government</vt:lpstr>
      <vt:lpstr>Stalin’s rise to power</vt:lpstr>
      <vt:lpstr>Collectivization </vt:lpstr>
      <vt:lpstr>5 year plan(s)</vt:lpstr>
      <vt:lpstr>Impact of the 5 year plans</vt:lpstr>
      <vt:lpstr>Gulag</vt:lpstr>
      <vt:lpstr>Stalin and the Use of propaganda</vt:lpstr>
      <vt:lpstr>PowerPoint Presentation</vt:lpstr>
      <vt:lpstr>The Great purge (1937-1938)</vt:lpstr>
      <vt:lpstr>Estimates of Civilian deaths Under Stalin</vt:lpstr>
      <vt:lpstr>Legacy of joseph Stalin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Joseph Stalin and the rise of communist russia</dc:title>
  <dc:creator>Gilson, Nathan B.</dc:creator>
  <cp:lastModifiedBy>Bryant, Alecia L.</cp:lastModifiedBy>
  <cp:revision>18</cp:revision>
  <dcterms:created xsi:type="dcterms:W3CDTF">2015-01-22T00:28:02Z</dcterms:created>
  <dcterms:modified xsi:type="dcterms:W3CDTF">2016-08-19T20:27:45Z</dcterms:modified>
</cp:coreProperties>
</file>