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75" r:id="rId3"/>
    <p:sldId id="263" r:id="rId4"/>
    <p:sldId id="267" r:id="rId5"/>
    <p:sldId id="268" r:id="rId6"/>
    <p:sldId id="269" r:id="rId7"/>
    <p:sldId id="270" r:id="rId8"/>
    <p:sldId id="266" r:id="rId9"/>
    <p:sldId id="271" r:id="rId10"/>
    <p:sldId id="273" r:id="rId11"/>
    <p:sldId id="274" r:id="rId12"/>
    <p:sldId id="27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9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12/9/2016</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12/9/2016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12/9/2016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12/9/2016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12/9/2016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12/9/2016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12/9/2016</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Cold War</a:t>
            </a:r>
            <a:endParaRPr lang="en-US" dirty="0"/>
          </a:p>
        </p:txBody>
      </p:sp>
      <p:sp>
        <p:nvSpPr>
          <p:cNvPr id="3" name="Subtitle 2"/>
          <p:cNvSpPr>
            <a:spLocks noGrp="1"/>
          </p:cNvSpPr>
          <p:nvPr>
            <p:ph type="subTitle" idx="1"/>
          </p:nvPr>
        </p:nvSpPr>
        <p:spPr/>
        <p:txBody>
          <a:bodyPr/>
          <a:lstStyle/>
          <a:p>
            <a:r>
              <a:rPr lang="en-US" dirty="0" smtClean="0"/>
              <a:t>Nathan B. Gilson</a:t>
            </a:r>
          </a:p>
          <a:p>
            <a:r>
              <a:rPr lang="en-US" dirty="0" smtClean="0"/>
              <a:t>Southwest Middle School</a:t>
            </a:r>
            <a:endParaRPr lang="en-US" dirty="0"/>
          </a:p>
        </p:txBody>
      </p:sp>
      <p:pic>
        <p:nvPicPr>
          <p:cNvPr id="3074" name="Picture 2" descr="http://ts1.mm.bing.net/th?&amp;id=HN.608047716114105170&amp;w=300&amp;h=300&amp;c=0&amp;pid=1.9&amp;rs=0&amp;p=0&amp;url=http%3A%2F%2Famericanhistorywithcoachd.wikispaces.com%2FUnit%2B8%2BUS%2BForeign%2B%2526%2BDomestic%2BPol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762" y="165462"/>
            <a:ext cx="5161960" cy="3653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3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Propaganda--#5  Transfer</a:t>
            </a:r>
            <a:endParaRPr lang="en-US" dirty="0"/>
          </a:p>
        </p:txBody>
      </p:sp>
      <p:sp>
        <p:nvSpPr>
          <p:cNvPr id="3" name="Content Placeholder 2"/>
          <p:cNvSpPr>
            <a:spLocks noGrp="1"/>
          </p:cNvSpPr>
          <p:nvPr>
            <p:ph idx="1"/>
          </p:nvPr>
        </p:nvSpPr>
        <p:spPr/>
        <p:txBody>
          <a:bodyPr/>
          <a:lstStyle/>
          <a:p>
            <a:r>
              <a:rPr lang="en-US" dirty="0" smtClean="0"/>
              <a:t>Transfer is connecting the leader or other images to something familiar to the audience.</a:t>
            </a:r>
          </a:p>
          <a:p>
            <a:endParaRPr lang="en-US" dirty="0"/>
          </a:p>
          <a:p>
            <a:r>
              <a:rPr lang="en-US" dirty="0" smtClean="0"/>
              <a:t>Making comparisons that help further the point that the creator of the propaganda is trying to make.</a:t>
            </a:r>
            <a:endParaRPr lang="en-US" dirty="0"/>
          </a:p>
        </p:txBody>
      </p:sp>
    </p:spTree>
    <p:extLst>
      <p:ext uri="{BB962C8B-B14F-4D97-AF65-F5344CB8AC3E}">
        <p14:creationId xmlns:p14="http://schemas.microsoft.com/office/powerpoint/2010/main" val="425409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Propaganda--#6  Glittering Generalities</a:t>
            </a:r>
            <a:endParaRPr lang="en-US" dirty="0"/>
          </a:p>
        </p:txBody>
      </p:sp>
      <p:sp>
        <p:nvSpPr>
          <p:cNvPr id="3" name="Content Placeholder 2"/>
          <p:cNvSpPr>
            <a:spLocks noGrp="1"/>
          </p:cNvSpPr>
          <p:nvPr>
            <p:ph idx="1"/>
          </p:nvPr>
        </p:nvSpPr>
        <p:spPr/>
        <p:txBody>
          <a:bodyPr/>
          <a:lstStyle/>
          <a:p>
            <a:r>
              <a:rPr lang="en-US" dirty="0" smtClean="0"/>
              <a:t>Using strong and emotional language to describe things to make them seem more beautiful or evil than they really are.</a:t>
            </a:r>
            <a:endParaRPr lang="en-US" dirty="0"/>
          </a:p>
        </p:txBody>
      </p:sp>
    </p:spTree>
    <p:extLst>
      <p:ext uri="{BB962C8B-B14F-4D97-AF65-F5344CB8AC3E}">
        <p14:creationId xmlns:p14="http://schemas.microsoft.com/office/powerpoint/2010/main" val="151818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oviet Toon 3 - Mr Wolf (194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4286" y="116114"/>
            <a:ext cx="8930877" cy="6697548"/>
          </a:xfrm>
        </p:spPr>
      </p:pic>
    </p:spTree>
    <p:extLst>
      <p:ext uri="{BB962C8B-B14F-4D97-AF65-F5344CB8AC3E}">
        <p14:creationId xmlns:p14="http://schemas.microsoft.com/office/powerpoint/2010/main" val="467084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08" y="0"/>
            <a:ext cx="9692640" cy="1325562"/>
          </a:xfrm>
        </p:spPr>
        <p:txBody>
          <a:bodyPr/>
          <a:lstStyle/>
          <a:p>
            <a:r>
              <a:rPr lang="en-US" dirty="0" smtClean="0"/>
              <a:t>Connection: Russian Revolution and WWII </a:t>
            </a:r>
            <a:endParaRPr lang="en-US" dirty="0"/>
          </a:p>
        </p:txBody>
      </p:sp>
      <p:sp>
        <p:nvSpPr>
          <p:cNvPr id="3" name="Content Placeholder 2"/>
          <p:cNvSpPr>
            <a:spLocks noGrp="1"/>
          </p:cNvSpPr>
          <p:nvPr>
            <p:ph idx="1"/>
          </p:nvPr>
        </p:nvSpPr>
        <p:spPr>
          <a:xfrm>
            <a:off x="130628" y="1320800"/>
            <a:ext cx="11277600" cy="4351337"/>
          </a:xfrm>
        </p:spPr>
        <p:txBody>
          <a:bodyPr>
            <a:noAutofit/>
          </a:bodyPr>
          <a:lstStyle/>
          <a:p>
            <a:pPr marL="0" indent="0">
              <a:buNone/>
            </a:pPr>
            <a:r>
              <a:rPr lang="en-US" sz="2800" b="1" dirty="0" smtClean="0"/>
              <a:t>Russian Revolution</a:t>
            </a:r>
            <a:r>
              <a:rPr lang="en-US" sz="2800" dirty="0" smtClean="0"/>
              <a:t>: Joseph Stalin rose to power in the USSR during the Russian Revolution, eventually becoming dictator of the Communist nation after the Red Victory. He led the USSR into an Industrial Revolution which transformed them into a world super power. He also created a very cruel version of Communism and used propaganda to create a personality cult. This led to many democratic nations such as the US and Great Britain to become very wary of Joseph Stalin and his communist ideals. </a:t>
            </a:r>
          </a:p>
          <a:p>
            <a:pPr marL="0" indent="0">
              <a:buNone/>
            </a:pPr>
            <a:r>
              <a:rPr lang="en-US" sz="2800" b="1" dirty="0" smtClean="0"/>
              <a:t>WWII</a:t>
            </a:r>
            <a:r>
              <a:rPr lang="en-US" sz="2800" dirty="0" smtClean="0"/>
              <a:t>: During world war two Joseph Stalin took much of eastern Europe including east Berlin in order to build his communist empire. Since the USSR was now a major super power this created tensions with many democratic nations, including the other super power; USA.  </a:t>
            </a:r>
            <a:endParaRPr lang="en-US" sz="2800" dirty="0"/>
          </a:p>
        </p:txBody>
      </p:sp>
    </p:spTree>
    <p:extLst>
      <p:ext uri="{BB962C8B-B14F-4D97-AF65-F5344CB8AC3E}">
        <p14:creationId xmlns:p14="http://schemas.microsoft.com/office/powerpoint/2010/main" val="3695947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99"/>
            <a:ext cx="9692640" cy="1084001"/>
          </a:xfrm>
        </p:spPr>
        <p:txBody>
          <a:bodyPr>
            <a:normAutofit/>
          </a:bodyPr>
          <a:lstStyle/>
          <a:p>
            <a:r>
              <a:rPr lang="en-US" sz="6000" dirty="0" smtClean="0"/>
              <a:t>Berlin Blockade</a:t>
            </a:r>
            <a:endParaRPr lang="en-US" sz="6000" dirty="0"/>
          </a:p>
        </p:txBody>
      </p:sp>
      <p:sp>
        <p:nvSpPr>
          <p:cNvPr id="3" name="Content Placeholder 2"/>
          <p:cNvSpPr>
            <a:spLocks noGrp="1"/>
          </p:cNvSpPr>
          <p:nvPr>
            <p:ph idx="1"/>
          </p:nvPr>
        </p:nvSpPr>
        <p:spPr>
          <a:xfrm>
            <a:off x="0" y="1026623"/>
            <a:ext cx="7471721" cy="5722519"/>
          </a:xfrm>
        </p:spPr>
        <p:txBody>
          <a:bodyPr>
            <a:noAutofit/>
          </a:bodyPr>
          <a:lstStyle/>
          <a:p>
            <a:r>
              <a:rPr lang="en-US" sz="2400" dirty="0" smtClean="0"/>
              <a:t>During the occupation of Germany, both sides of the alliance were unwilling to allow the other to control Berlin (capital of Berlin)</a:t>
            </a:r>
          </a:p>
          <a:p>
            <a:pPr lvl="1"/>
            <a:r>
              <a:rPr lang="en-US" sz="2000" dirty="0" smtClean="0"/>
              <a:t>Berlin is in Eastern Germany (Soviet-controlled land)</a:t>
            </a:r>
          </a:p>
          <a:p>
            <a:r>
              <a:rPr lang="en-US" sz="2400" dirty="0" smtClean="0"/>
              <a:t>Allies (France, US, and Britain) used Soviet roads to control the supply of their half of Berlin.  The Soviets decided to try to gain full control of the city by closing all of their roads for repairs or safety reasons</a:t>
            </a:r>
            <a:r>
              <a:rPr lang="en-US" sz="2400" dirty="0" smtClean="0"/>
              <a:t>.</a:t>
            </a:r>
            <a:endParaRPr lang="en-US" sz="2400" dirty="0" smtClean="0"/>
          </a:p>
          <a:p>
            <a:r>
              <a:rPr lang="en-US" sz="2400" dirty="0" smtClean="0"/>
              <a:t>Beginning of the Berlin Airlift</a:t>
            </a:r>
          </a:p>
          <a:p>
            <a:pPr lvl="1"/>
            <a:r>
              <a:rPr lang="en-US" sz="2000" dirty="0" smtClean="0"/>
              <a:t>Every 30 seconds, a plane from Allied-controlled Germany took off to drop supplies to West Berlin.  </a:t>
            </a:r>
            <a:endParaRPr lang="en-US" sz="2000" dirty="0"/>
          </a:p>
          <a:p>
            <a:r>
              <a:rPr lang="en-US" sz="2400" dirty="0" smtClean="0"/>
              <a:t>Led to the building of the Berlin Wall, which became symbolic of the Iron Curtain.</a:t>
            </a:r>
            <a:endParaRPr lang="en-US" sz="2400" dirty="0"/>
          </a:p>
        </p:txBody>
      </p:sp>
      <p:pic>
        <p:nvPicPr>
          <p:cNvPr id="12290" name="Picture 2" descr="http://ts1.mm.bing.net/th?&amp;id=HN.608032743865125180&amp;w=300&amp;h=300&amp;c=0&amp;pid=1.9&amp;rs=0&amp;p=0&amp;url=http%3A%2F%2Felginhistory12.wikispaces.com%2FBerlin%2BBlock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1721" y="236537"/>
            <a:ext cx="4307983" cy="310174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ts1.mm.bing.net/th?&amp;id=HN.608006312636908542&amp;w=300&amp;h=300&amp;c=0&amp;pid=1.9&amp;rs=0&amp;p=0&amp;url=http%3A%2F%2Fforthesakeofhumanities-10.wikispaces.com%2FThe%2BBerlin%2BBlock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3541224"/>
            <a:ext cx="4304846" cy="3042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32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841829"/>
          </a:xfrm>
        </p:spPr>
        <p:txBody>
          <a:bodyPr/>
          <a:lstStyle/>
          <a:p>
            <a:r>
              <a:rPr lang="en-US" dirty="0" smtClean="0"/>
              <a:t>Korean Conflict</a:t>
            </a:r>
            <a:endParaRPr lang="en-US" dirty="0"/>
          </a:p>
        </p:txBody>
      </p:sp>
      <p:sp>
        <p:nvSpPr>
          <p:cNvPr id="3" name="Content Placeholder 2"/>
          <p:cNvSpPr>
            <a:spLocks noGrp="1"/>
          </p:cNvSpPr>
          <p:nvPr>
            <p:ph idx="1"/>
          </p:nvPr>
        </p:nvSpPr>
        <p:spPr>
          <a:xfrm>
            <a:off x="0" y="711201"/>
            <a:ext cx="8302171" cy="6146800"/>
          </a:xfrm>
        </p:spPr>
        <p:txBody>
          <a:bodyPr>
            <a:noAutofit/>
          </a:bodyPr>
          <a:lstStyle/>
          <a:p>
            <a:r>
              <a:rPr lang="en-US" sz="2800" dirty="0" smtClean="0"/>
              <a:t>Korea had been a Japanese-occupied nation since 1910.  </a:t>
            </a:r>
          </a:p>
          <a:p>
            <a:r>
              <a:rPr lang="en-US" sz="2800" dirty="0" smtClean="0"/>
              <a:t>After WW2, Kim Il Sung tried to unify all Korea as a Communist state</a:t>
            </a:r>
          </a:p>
          <a:p>
            <a:pPr lvl="1"/>
            <a:r>
              <a:rPr lang="en-US" sz="2400" dirty="0" smtClean="0"/>
              <a:t>Backed by Joseph Stalin and the </a:t>
            </a:r>
            <a:r>
              <a:rPr lang="en-US" sz="2400" dirty="0" smtClean="0"/>
              <a:t>USSR</a:t>
            </a:r>
            <a:endParaRPr lang="en-US" sz="2400" dirty="0"/>
          </a:p>
          <a:p>
            <a:r>
              <a:rPr lang="en-US" sz="2800" dirty="0" smtClean="0"/>
              <a:t>Southern forces resisted the change, and fought with the support of the US and the United </a:t>
            </a:r>
            <a:r>
              <a:rPr lang="en-US" sz="2800" dirty="0" smtClean="0"/>
              <a:t>Nations</a:t>
            </a:r>
            <a:endParaRPr lang="en-US" sz="2800" dirty="0"/>
          </a:p>
          <a:p>
            <a:r>
              <a:rPr lang="en-US" sz="2800" dirty="0" smtClean="0"/>
              <a:t>Ended up pretty much in trench warfare and eventually established the 38</a:t>
            </a:r>
            <a:r>
              <a:rPr lang="en-US" sz="2800" baseline="30000" dirty="0" smtClean="0"/>
              <a:t>th</a:t>
            </a:r>
            <a:r>
              <a:rPr lang="en-US" sz="2800" dirty="0" smtClean="0"/>
              <a:t> parallel as a De-Militarized Zone (DMZ) and signed a cease-fire.  </a:t>
            </a:r>
          </a:p>
          <a:p>
            <a:r>
              <a:rPr lang="en-US" sz="2800" dirty="0" smtClean="0"/>
              <a:t>Neither side has actually ended the Korean War</a:t>
            </a:r>
            <a:r>
              <a:rPr lang="en-US" sz="2400" dirty="0" smtClean="0"/>
              <a:t>.</a:t>
            </a:r>
            <a:endParaRPr lang="en-US" sz="2400" dirty="0"/>
          </a:p>
        </p:txBody>
      </p:sp>
      <p:pic>
        <p:nvPicPr>
          <p:cNvPr id="8194" name="Picture 2" descr="http://ts1.mm.bing.net/th?&amp;id=HN.608040015246001051&amp;w=300&amp;h=300&amp;c=0&amp;pid=1.9&amp;rs=0&amp;p=0&amp;url=http%3A%2F%2Funit8oliviaw10.wikispaces.com%2FKorea%2B9%2B3%2B2%2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11" y="365760"/>
            <a:ext cx="3440853" cy="258064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ts1.mm.bing.net/th?&amp;id=HN.607989094107843730&amp;w=300&amp;h=300&amp;c=0&amp;pid=1.9&amp;rs=0&amp;p=0&amp;url=http%3A%2F%2Funit8oliviaw10.wikispaces.com%2FKorea%2B9%2B3%2B2%2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145" y="3599543"/>
            <a:ext cx="3741357" cy="312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211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Vietnam War</a:t>
            </a:r>
            <a:endParaRPr lang="en-US" dirty="0"/>
          </a:p>
        </p:txBody>
      </p:sp>
      <p:sp>
        <p:nvSpPr>
          <p:cNvPr id="3" name="Content Placeholder 2"/>
          <p:cNvSpPr>
            <a:spLocks noGrp="1"/>
          </p:cNvSpPr>
          <p:nvPr>
            <p:ph idx="1"/>
          </p:nvPr>
        </p:nvSpPr>
        <p:spPr>
          <a:xfrm>
            <a:off x="4934857" y="174170"/>
            <a:ext cx="6533459" cy="6683829"/>
          </a:xfrm>
        </p:spPr>
        <p:txBody>
          <a:bodyPr>
            <a:noAutofit/>
          </a:bodyPr>
          <a:lstStyle/>
          <a:p>
            <a:r>
              <a:rPr lang="en-US" sz="2400" dirty="0" smtClean="0"/>
              <a:t>Vietnam was a French territory and after the Japanese took control of it in WW2, was allowed self-rule shortly after the War was over.  </a:t>
            </a:r>
            <a:endParaRPr lang="en-US" sz="2400" dirty="0"/>
          </a:p>
          <a:p>
            <a:r>
              <a:rPr lang="en-US" sz="2400" dirty="0" smtClean="0"/>
              <a:t>Communist forces in the north (supported by China) opposed forces in the South, originally supported by the French, but eventually taken over by the United </a:t>
            </a:r>
            <a:r>
              <a:rPr lang="en-US" sz="2400" dirty="0" smtClean="0"/>
              <a:t>States</a:t>
            </a:r>
            <a:endParaRPr lang="en-US" sz="2400" dirty="0"/>
          </a:p>
          <a:p>
            <a:r>
              <a:rPr lang="en-US" sz="2400" dirty="0" smtClean="0"/>
              <a:t>Called the Helicopter War due to the extensive use of helicopters to supply troops and fight in advanced positions.  </a:t>
            </a:r>
            <a:endParaRPr lang="en-US" sz="2400" dirty="0"/>
          </a:p>
          <a:p>
            <a:r>
              <a:rPr lang="en-US" sz="2400" dirty="0" smtClean="0"/>
              <a:t>Many Americans consider Vietnam a “defeat” since 58,303 men were killed, and another 150,000 wounded while the objective (prevent Vietnam from becoming a communist nation) was failed.  </a:t>
            </a:r>
            <a:endParaRPr lang="en-US" sz="2400" dirty="0"/>
          </a:p>
          <a:p>
            <a:pPr lvl="1"/>
            <a:r>
              <a:rPr lang="en-US" sz="2000" dirty="0" smtClean="0"/>
              <a:t>Vietnam became a communist nation in 1975.</a:t>
            </a:r>
            <a:endParaRPr lang="en-US" sz="2000" dirty="0"/>
          </a:p>
        </p:txBody>
      </p:sp>
      <p:pic>
        <p:nvPicPr>
          <p:cNvPr id="9218" name="Picture 2" descr="http://ts1.mm.bing.net/th?&amp;id=HN.607993517928812255&amp;w=300&amp;h=300&amp;c=0&amp;pid=1.9&amp;rs=0&amp;p=0&amp;url=http%3A%2F%2Fvietcong.wikispaces.com%2FPictures%2Band%2BMaps%2Bof%2Bthe%2B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43" y="1691322"/>
            <a:ext cx="3855775" cy="262192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ts1.mm.bing.net/th?&amp;id=HN.608011462296667489&amp;w=300&amp;h=300&amp;c=0&amp;pid=1.9&amp;rs=0&amp;p=0&amp;url=http%3A%2F%2Fonthenorthriver.com%2F2012%2F07%2F17%2Flong-ago-and-far-away-war-remember%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388" y="4490385"/>
            <a:ext cx="1791545" cy="22968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ts4.mm.bing.net/th?id=HN.607993127086919275&amp;w=286&amp;h=187&amp;c=7&amp;rs=1&amp;qlt=90&amp;o=4&amp;pid=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434" y="4621013"/>
            <a:ext cx="2724150"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09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55"/>
            <a:ext cx="9692640" cy="1325562"/>
          </a:xfrm>
        </p:spPr>
        <p:txBody>
          <a:bodyPr/>
          <a:lstStyle/>
          <a:p>
            <a:r>
              <a:rPr lang="en-US" dirty="0" smtClean="0"/>
              <a:t>Soviet-Afghanistan War</a:t>
            </a:r>
            <a:endParaRPr lang="en-US" dirty="0"/>
          </a:p>
        </p:txBody>
      </p:sp>
      <p:sp>
        <p:nvSpPr>
          <p:cNvPr id="3" name="Content Placeholder 2"/>
          <p:cNvSpPr>
            <a:spLocks noGrp="1"/>
          </p:cNvSpPr>
          <p:nvPr>
            <p:ph idx="1"/>
          </p:nvPr>
        </p:nvSpPr>
        <p:spPr>
          <a:xfrm>
            <a:off x="5331061" y="1204685"/>
            <a:ext cx="5961053" cy="5544457"/>
          </a:xfrm>
        </p:spPr>
        <p:txBody>
          <a:bodyPr>
            <a:noAutofit/>
          </a:bodyPr>
          <a:lstStyle/>
          <a:p>
            <a:r>
              <a:rPr lang="en-US" sz="2400" dirty="0" smtClean="0"/>
              <a:t>Known as the “Soviet Union’s Vietnam</a:t>
            </a:r>
            <a:r>
              <a:rPr lang="en-US" sz="2400" dirty="0" smtClean="0"/>
              <a:t>”</a:t>
            </a:r>
            <a:endParaRPr lang="en-US" sz="2400" dirty="0"/>
          </a:p>
          <a:p>
            <a:r>
              <a:rPr lang="en-US" sz="2400" dirty="0" smtClean="0"/>
              <a:t>Soviets backed a Communist regime which successfully overthrew the government.  US and NATO allies backed rebel groups fighting against the Soviets, for no reason than because they were fighting the </a:t>
            </a:r>
            <a:r>
              <a:rPr lang="en-US" sz="2400" dirty="0" smtClean="0"/>
              <a:t>soviets</a:t>
            </a:r>
            <a:endParaRPr lang="en-US" sz="2400" dirty="0"/>
          </a:p>
          <a:p>
            <a:r>
              <a:rPr lang="en-US" sz="2400" dirty="0" smtClean="0"/>
              <a:t>Soviets were unable to control the rebel forces, and eventually ended up withdrawing from the country after thousands of casualties and over 10 years spent trying to obtain their objective with no results.  </a:t>
            </a:r>
          </a:p>
        </p:txBody>
      </p:sp>
      <p:pic>
        <p:nvPicPr>
          <p:cNvPr id="10242" name="Picture 2" descr="http://ts1.mm.bing.net/th?&amp;id=HN.608001918889560044&amp;w=300&amp;h=300&amp;c=0&amp;pid=1.9&amp;rs=0&amp;p=0&amp;url=http%3A%2F%2Fphillipsmodernamerica.wikispaces.com%2FFall%2Bof%2Bthe%2BSoviet%2BUn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86" y="2151017"/>
            <a:ext cx="5105175" cy="333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002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640730" y="6472760"/>
            <a:ext cx="8595360" cy="301851"/>
          </a:xfrm>
        </p:spPr>
        <p:txBody>
          <a:bodyPr>
            <a:normAutofit fontScale="92500" lnSpcReduction="20000"/>
          </a:bodyPr>
          <a:lstStyle/>
          <a:p>
            <a:r>
              <a:rPr lang="de-DE" dirty="0"/>
              <a:t>Digital image. </a:t>
            </a:r>
            <a:r>
              <a:rPr lang="de-DE" i="1" dirty="0"/>
              <a:t>Blogspot.com</a:t>
            </a:r>
            <a:r>
              <a:rPr lang="de-DE" dirty="0"/>
              <a:t>. Web. 16 Mar. 2015.</a:t>
            </a:r>
            <a:endParaRPr lang="en-US" dirty="0"/>
          </a:p>
        </p:txBody>
      </p:sp>
      <p:pic>
        <p:nvPicPr>
          <p:cNvPr id="11266" name="Picture 2" descr="http://1.bp.blogspot.com/-WPEQrePE3VY/UE4SJn-daOI/AAAAAAAAAe0/ux2Zkx7sTCY/s1600/c2qgIh.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757" y="147637"/>
            <a:ext cx="8372475"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227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69"/>
            <a:ext cx="9692640" cy="1325562"/>
          </a:xfrm>
        </p:spPr>
        <p:txBody>
          <a:bodyPr/>
          <a:lstStyle/>
          <a:p>
            <a:r>
              <a:rPr lang="en-US" dirty="0" smtClean="0"/>
              <a:t>Cuban Missile Crisis</a:t>
            </a:r>
            <a:endParaRPr lang="en-US" dirty="0"/>
          </a:p>
        </p:txBody>
      </p:sp>
      <p:sp>
        <p:nvSpPr>
          <p:cNvPr id="3" name="Content Placeholder 2"/>
          <p:cNvSpPr>
            <a:spLocks noGrp="1"/>
          </p:cNvSpPr>
          <p:nvPr>
            <p:ph idx="1"/>
          </p:nvPr>
        </p:nvSpPr>
        <p:spPr>
          <a:xfrm>
            <a:off x="145143" y="1318193"/>
            <a:ext cx="11117943" cy="4351337"/>
          </a:xfrm>
        </p:spPr>
        <p:txBody>
          <a:bodyPr>
            <a:normAutofit/>
          </a:bodyPr>
          <a:lstStyle/>
          <a:p>
            <a:r>
              <a:rPr lang="en-US" sz="2400" dirty="0" smtClean="0"/>
              <a:t>13 Days in October, 1962 when the Soviets placed nuclear weapons in Cuba</a:t>
            </a:r>
          </a:p>
          <a:p>
            <a:endParaRPr lang="en-US" sz="2400" dirty="0"/>
          </a:p>
          <a:p>
            <a:r>
              <a:rPr lang="en-US" sz="2400" dirty="0" smtClean="0"/>
              <a:t>President Kennedy famously negotiated a deal with the Soviet leader, Nikita </a:t>
            </a:r>
            <a:r>
              <a:rPr lang="en-US" sz="2400" dirty="0" err="1" smtClean="0"/>
              <a:t>Kruschev</a:t>
            </a:r>
            <a:r>
              <a:rPr lang="en-US" sz="2400" dirty="0" smtClean="0"/>
              <a:t> which removed the missiles without either country losing any standing in the world.</a:t>
            </a:r>
          </a:p>
          <a:p>
            <a:pPr lvl="1"/>
            <a:r>
              <a:rPr lang="en-US" sz="2000" dirty="0" smtClean="0"/>
              <a:t>US later removed missiles from NATO ally Turkey which would have been similarly close to Soviet cities as Cuba was to the United States.  </a:t>
            </a:r>
            <a:endParaRPr lang="en-US" sz="2000" dirty="0"/>
          </a:p>
        </p:txBody>
      </p:sp>
      <p:pic>
        <p:nvPicPr>
          <p:cNvPr id="1026" name="Picture 2" descr="http://ts1.mm.bing.net/th?&amp;id=HN.608011861729870653&amp;w=300&amp;h=300&amp;c=0&amp;pid=1.9&amp;rs=0&amp;p=0&amp;url=https%3A%2F%2Fridgeaphistory.wikispaces.com%2FEvents%2Bof%2BThe%2BCold%2B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161" y="4063999"/>
            <a:ext cx="3543772" cy="24452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s1.mm.bing.net/th?&amp;id=HN.608009301931328668&amp;w=300&amp;h=300&amp;c=0&amp;pid=1.9&amp;rs=0&amp;p=0&amp;url=http%3A%2F%2Flatinajadediogenes.blogspot.com%2F2011_04_01_archive.ht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71" y="4175577"/>
            <a:ext cx="28575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historie3ifb.wikispaces.com/file/view/603px-Cuban_crisis_map_missile_range.jpg/173297749/359x359/603px-Cuban_crisis_map_missile_ran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372" y="4175577"/>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789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2012books.lardbucket.org/books/regional-geography-of-the-world-globalization-people-and-places/section_06/884cd790424556169985cdfb3e4053b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430" y="1691322"/>
            <a:ext cx="6711530" cy="44135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90672" y="0"/>
            <a:ext cx="9692640" cy="1325562"/>
          </a:xfrm>
        </p:spPr>
        <p:txBody>
          <a:bodyPr/>
          <a:lstStyle/>
          <a:p>
            <a:r>
              <a:rPr lang="en-US" dirty="0" smtClean="0"/>
              <a:t>The End of the Cold War</a:t>
            </a:r>
            <a:endParaRPr lang="en-US" dirty="0"/>
          </a:p>
        </p:txBody>
      </p:sp>
      <p:sp>
        <p:nvSpPr>
          <p:cNvPr id="3" name="Content Placeholder 2"/>
          <p:cNvSpPr>
            <a:spLocks noGrp="1"/>
          </p:cNvSpPr>
          <p:nvPr>
            <p:ph idx="1"/>
          </p:nvPr>
        </p:nvSpPr>
        <p:spPr>
          <a:xfrm>
            <a:off x="0" y="1112316"/>
            <a:ext cx="5710936" cy="5745683"/>
          </a:xfrm>
        </p:spPr>
        <p:txBody>
          <a:bodyPr>
            <a:normAutofit lnSpcReduction="10000"/>
          </a:bodyPr>
          <a:lstStyle/>
          <a:p>
            <a:r>
              <a:rPr lang="en-US" sz="2400" dirty="0" smtClean="0"/>
              <a:t>By the late 1980’s, the Soviet Union had spent itself into a place of economic ruin</a:t>
            </a:r>
            <a:r>
              <a:rPr lang="en-US" sz="2400" dirty="0" smtClean="0"/>
              <a:t>.</a:t>
            </a:r>
            <a:endParaRPr lang="en-US" sz="2400" dirty="0"/>
          </a:p>
          <a:p>
            <a:r>
              <a:rPr lang="en-US" sz="2400" dirty="0" smtClean="0"/>
              <a:t>1989—The Berlin Wall is destroyed.  Eastern Germans are allowed to migrate to West Germany</a:t>
            </a:r>
            <a:r>
              <a:rPr lang="en-US" sz="2400" dirty="0" smtClean="0"/>
              <a:t>.</a:t>
            </a:r>
            <a:endParaRPr lang="en-US" sz="2400" dirty="0"/>
          </a:p>
          <a:p>
            <a:r>
              <a:rPr lang="en-US" sz="2400" dirty="0" smtClean="0"/>
              <a:t>1989 – Poland, Hungary, Czechoslovakia, Bulgaria, Romania all independent or experience anti-communist revolutions</a:t>
            </a:r>
            <a:r>
              <a:rPr lang="en-US" sz="2400" dirty="0" smtClean="0"/>
              <a:t>.</a:t>
            </a:r>
            <a:endParaRPr lang="en-US" sz="2400" dirty="0"/>
          </a:p>
          <a:p>
            <a:r>
              <a:rPr lang="en-US" sz="2400" dirty="0" smtClean="0"/>
              <a:t>1990—Lithuania becomes independent.  Germany reunited.  </a:t>
            </a:r>
            <a:endParaRPr lang="en-US" sz="2400" dirty="0"/>
          </a:p>
          <a:p>
            <a:r>
              <a:rPr lang="en-US" sz="2400" dirty="0" smtClean="0"/>
              <a:t>1991—Official dissolution of the Soviet Union into Russia and dozens of independent states.  </a:t>
            </a:r>
          </a:p>
          <a:p>
            <a:endParaRPr lang="en-US" dirty="0"/>
          </a:p>
        </p:txBody>
      </p:sp>
    </p:spTree>
    <p:extLst>
      <p:ext uri="{BB962C8B-B14F-4D97-AF65-F5344CB8AC3E}">
        <p14:creationId xmlns:p14="http://schemas.microsoft.com/office/powerpoint/2010/main" val="3527874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View</Template>
  <TotalTime>1798</TotalTime>
  <Words>780</Words>
  <Application>Microsoft Office PowerPoint</Application>
  <PresentationFormat>Widescreen</PresentationFormat>
  <Paragraphs>48</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Century Schoolbook</vt:lpstr>
      <vt:lpstr>Wingdings 2</vt:lpstr>
      <vt:lpstr>View</vt:lpstr>
      <vt:lpstr>The Cold War</vt:lpstr>
      <vt:lpstr>Connection: Russian Revolution and WWII </vt:lpstr>
      <vt:lpstr>Berlin Blockade</vt:lpstr>
      <vt:lpstr>Korean Conflict</vt:lpstr>
      <vt:lpstr>Vietnam War</vt:lpstr>
      <vt:lpstr>Soviet-Afghanistan War</vt:lpstr>
      <vt:lpstr>PowerPoint Presentation</vt:lpstr>
      <vt:lpstr>Cuban Missile Crisis</vt:lpstr>
      <vt:lpstr>The End of the Cold War</vt:lpstr>
      <vt:lpstr>Propaganda--#5  Transfer</vt:lpstr>
      <vt:lpstr>Propaganda--#6  Glittering Generalities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Gilson, Nathan B.</dc:creator>
  <cp:lastModifiedBy>Bryant, Alecia L.</cp:lastModifiedBy>
  <cp:revision>32</cp:revision>
  <dcterms:created xsi:type="dcterms:W3CDTF">2015-03-15T23:44:59Z</dcterms:created>
  <dcterms:modified xsi:type="dcterms:W3CDTF">2016-12-09T13:31:55Z</dcterms:modified>
</cp:coreProperties>
</file>