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6" r:id="rId16"/>
    <p:sldId id="271" r:id="rId17"/>
    <p:sldId id="267" r:id="rId18"/>
    <p:sldId id="272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65" d="100"/>
          <a:sy n="65" d="100"/>
        </p:scale>
        <p:origin x="66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11/4/2016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11/4/2016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11/4/2016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War to End All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Nathan B. Gilson</a:t>
            </a:r>
          </a:p>
          <a:p>
            <a:r>
              <a:rPr lang="en-US" dirty="0" smtClean="0"/>
              <a:t>Southwest Middle School</a:t>
            </a:r>
            <a:endParaRPr lang="en-US" dirty="0"/>
          </a:p>
        </p:txBody>
      </p:sp>
      <p:pic>
        <p:nvPicPr>
          <p:cNvPr id="1026" name="Picture 2" descr="http://3.bp.blogspot.com/-KKx1KMlusQw/TfzaKpEj3-I/AAAAAAAAAnw/-Adfvqj827Y/s1600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228600"/>
            <a:ext cx="5124450" cy="34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53" y="1857829"/>
            <a:ext cx="7620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leads to a new defensive strategy of digging deep ditches (3-10 ft. deep) to protect soldiers from machine guns, artillery fire, etc.</a:t>
            </a:r>
          </a:p>
          <a:p>
            <a:r>
              <a:rPr lang="en-US" dirty="0" smtClean="0"/>
              <a:t>Counter strategies for trench warfare included:</a:t>
            </a:r>
            <a:endParaRPr lang="en-US" dirty="0"/>
          </a:p>
          <a:p>
            <a:pPr lvl="1"/>
            <a:r>
              <a:rPr lang="en-US" dirty="0" smtClean="0"/>
              <a:t>Leads to the invention of the first tanks (Basically a shield with a motor on it)</a:t>
            </a:r>
          </a:p>
          <a:p>
            <a:pPr lvl="1"/>
            <a:r>
              <a:rPr lang="en-US" dirty="0" smtClean="0"/>
              <a:t>Mustard gas</a:t>
            </a:r>
          </a:p>
          <a:p>
            <a:pPr lvl="1"/>
            <a:r>
              <a:rPr lang="en-US" dirty="0" smtClean="0"/>
              <a:t>Grenades</a:t>
            </a:r>
          </a:p>
          <a:p>
            <a:pPr lvl="1"/>
            <a:endParaRPr lang="en-US" dirty="0"/>
          </a:p>
          <a:p>
            <a:r>
              <a:rPr lang="en-US" dirty="0" smtClean="0"/>
              <a:t>Trenches were often filled with bacteria, which led to bad diseases and often infections would kill soldiers.  </a:t>
            </a:r>
          </a:p>
        </p:txBody>
      </p:sp>
      <p:pic>
        <p:nvPicPr>
          <p:cNvPr id="8194" name="Picture 2" descr="http://ts3.mm.bing.net/th?id=HN.60804128644733452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19" y="2209800"/>
            <a:ext cx="4171293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2" y="1981200"/>
            <a:ext cx="9144000" cy="4267200"/>
          </a:xfrm>
        </p:spPr>
        <p:txBody>
          <a:bodyPr/>
          <a:lstStyle/>
          <a:p>
            <a:r>
              <a:rPr lang="en-US" dirty="0" smtClean="0"/>
              <a:t>Treaty of Versailles</a:t>
            </a:r>
          </a:p>
          <a:p>
            <a:pPr lvl="1"/>
            <a:r>
              <a:rPr lang="en-US" dirty="0" smtClean="0"/>
              <a:t>Germany forced to sign the Treaty of Versailles after they surrender </a:t>
            </a:r>
          </a:p>
          <a:p>
            <a:pPr lvl="2"/>
            <a:r>
              <a:rPr lang="en-US" dirty="0" smtClean="0"/>
              <a:t>Agrees to take responsibility for the War (You break it, you bought it)</a:t>
            </a:r>
          </a:p>
          <a:p>
            <a:pPr lvl="2"/>
            <a:r>
              <a:rPr lang="en-US" dirty="0" smtClean="0"/>
              <a:t>Agrees to have a very small military</a:t>
            </a:r>
          </a:p>
          <a:p>
            <a:pPr lvl="2"/>
            <a:r>
              <a:rPr lang="en-US" dirty="0" smtClean="0"/>
              <a:t>Agrees to grant independence to all colonies in Africa </a:t>
            </a:r>
          </a:p>
          <a:p>
            <a:pPr lvl="2"/>
            <a:r>
              <a:rPr lang="en-US" dirty="0" smtClean="0"/>
              <a:t>Agrees to sink entire navy and all </a:t>
            </a:r>
            <a:r>
              <a:rPr lang="en-US" dirty="0" err="1" smtClean="0"/>
              <a:t>u-boats</a:t>
            </a:r>
            <a:endParaRPr lang="en-US" dirty="0" smtClean="0"/>
          </a:p>
          <a:p>
            <a:pPr lvl="2"/>
            <a:r>
              <a:rPr lang="en-US" dirty="0" smtClean="0"/>
              <a:t>Agrees to give land away to France</a:t>
            </a:r>
          </a:p>
          <a:p>
            <a:pPr lvl="2"/>
            <a:r>
              <a:rPr lang="en-US" dirty="0" smtClean="0"/>
              <a:t>Agrees to never unite with Austria</a:t>
            </a:r>
          </a:p>
          <a:p>
            <a:pPr lvl="2"/>
            <a:endParaRPr lang="en-US" dirty="0"/>
          </a:p>
          <a:p>
            <a:r>
              <a:rPr lang="en-US" dirty="0" smtClean="0"/>
              <a:t>League of Nations</a:t>
            </a:r>
          </a:p>
          <a:p>
            <a:pPr lvl="1"/>
            <a:r>
              <a:rPr lang="en-US" dirty="0" smtClean="0"/>
              <a:t>First attempt at an International Law-making body</a:t>
            </a:r>
            <a:endParaRPr lang="en-US" dirty="0"/>
          </a:p>
        </p:txBody>
      </p:sp>
      <p:pic>
        <p:nvPicPr>
          <p:cNvPr id="7170" name="Picture 2" descr="http://ts4.mm.bing.net/th?id=HN.608019949054592699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590800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0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World War 1--USA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6019798" cy="426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United States only loses a fraction of the men that the rest of the European powers lose.</a:t>
            </a:r>
          </a:p>
          <a:p>
            <a:endParaRPr lang="en-US" sz="3600" dirty="0"/>
          </a:p>
          <a:p>
            <a:r>
              <a:rPr lang="en-US" sz="3600" dirty="0" smtClean="0"/>
              <a:t>US returns to being isolationist and refuses to join the League of Nations</a:t>
            </a:r>
            <a:endParaRPr lang="en-US" sz="3600" dirty="0"/>
          </a:p>
        </p:txBody>
      </p:sp>
      <p:pic>
        <p:nvPicPr>
          <p:cNvPr id="6146" name="Picture 2" descr="http://3.bp.blogspot.com/_YO12KyvITMc/Rf9uJ36GltI/AAAAAAAAAAU/Lmty6iKgYUg/s320/isolation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45" y="1905000"/>
            <a:ext cx="3950017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World War 1--Russia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212" y="1905000"/>
            <a:ext cx="79248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Russian military tactics was to throw men at the problem</a:t>
            </a:r>
          </a:p>
          <a:p>
            <a:pPr lvl="1"/>
            <a:r>
              <a:rPr lang="en-US" dirty="0" smtClean="0"/>
              <a:t>Refused to accept the reality of Trench Warfare, and continued to charge entrenched enemies despite taking grotesque casualties.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soldiers were undersupplied, some were not issued guns, coats, or shoes despite fighting during the middle of the winter.</a:t>
            </a:r>
          </a:p>
          <a:p>
            <a:endParaRPr lang="en-US" dirty="0"/>
          </a:p>
          <a:p>
            <a:r>
              <a:rPr lang="en-US" dirty="0" smtClean="0"/>
              <a:t>Mismanagement of food resources lead to peasants starving as food is sent to the soldiers, who never got it.  </a:t>
            </a:r>
          </a:p>
          <a:p>
            <a:endParaRPr lang="en-US" dirty="0"/>
          </a:p>
          <a:p>
            <a:r>
              <a:rPr lang="en-US" dirty="0" smtClean="0"/>
              <a:t>Leads to the Russian Revolution and the establishment of the Soviet Union.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http://mrbpielglobal.edublogs.org/files/2012/02/Russian-revolution-2gt3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438400"/>
            <a:ext cx="3810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World War 1--France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5029198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France is where most of the fighting happened during WW1, so their towns, countryside, and farms were destroyed in the fighting.</a:t>
            </a:r>
          </a:p>
          <a:p>
            <a:endParaRPr lang="en-US" dirty="0"/>
          </a:p>
          <a:p>
            <a:r>
              <a:rPr lang="en-US" dirty="0" smtClean="0"/>
              <a:t>Demands that somebody pays for the damage to the country (reparations)</a:t>
            </a:r>
          </a:p>
          <a:p>
            <a:endParaRPr lang="en-US" dirty="0"/>
          </a:p>
          <a:p>
            <a:r>
              <a:rPr lang="en-US" dirty="0" smtClean="0"/>
              <a:t>Takes land away from Germany</a:t>
            </a:r>
            <a:endParaRPr lang="en-US" dirty="0"/>
          </a:p>
        </p:txBody>
      </p:sp>
      <p:pic>
        <p:nvPicPr>
          <p:cNvPr id="4098" name="Picture 2" descr="http://ts1.mm.bing.net/th?&amp;id=HN.608050013821993084&amp;w=300&amp;h=300&amp;c=0&amp;pid=1.9&amp;rs=0&amp;p=0&amp;url=http%3A%2F%2Fmapandcounters.blogspot.com%2F2010%2F06%2Fspi-war-in-europe-module-1-first-world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46" y="2286000"/>
            <a:ext cx="5107966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World War 1—Great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7086598" cy="4267200"/>
          </a:xfrm>
        </p:spPr>
        <p:txBody>
          <a:bodyPr/>
          <a:lstStyle/>
          <a:p>
            <a:r>
              <a:rPr lang="en-US" dirty="0" smtClean="0"/>
              <a:t>Maintains status as the world’s super-power</a:t>
            </a:r>
          </a:p>
          <a:p>
            <a:endParaRPr lang="en-US" dirty="0"/>
          </a:p>
          <a:p>
            <a:r>
              <a:rPr lang="en-US" dirty="0" smtClean="0"/>
              <a:t>Treaty of Versailles re-establishes the British Navy as the strongest in the world.  </a:t>
            </a:r>
          </a:p>
          <a:p>
            <a:endParaRPr lang="en-US" dirty="0"/>
          </a:p>
          <a:p>
            <a:r>
              <a:rPr lang="en-US" dirty="0" smtClean="0"/>
              <a:t>British Empire continues to dominate the global economy, but some colonies begin to be granted independence due to the expense of maintaining them.  </a:t>
            </a:r>
            <a:endParaRPr lang="en-US" dirty="0"/>
          </a:p>
        </p:txBody>
      </p:sp>
      <p:pic>
        <p:nvPicPr>
          <p:cNvPr id="1026" name="Picture 2" descr="http://ts4.mm.bing.net/th?id=HN.60802643014975532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94" y="1905000"/>
            <a:ext cx="2952568" cy="42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1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World War 1--Germany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1905000"/>
            <a:ext cx="5791202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Humiliated due to losing the war</a:t>
            </a:r>
          </a:p>
          <a:p>
            <a:endParaRPr lang="en-US" dirty="0"/>
          </a:p>
          <a:p>
            <a:r>
              <a:rPr lang="en-US" dirty="0" smtClean="0"/>
              <a:t>Resent being forced to pay reparations to France since they were not the country that started the War</a:t>
            </a:r>
          </a:p>
          <a:p>
            <a:endParaRPr lang="en-US" dirty="0"/>
          </a:p>
          <a:p>
            <a:r>
              <a:rPr lang="en-US" dirty="0" smtClean="0"/>
              <a:t>Beginning in 1920’s, the German economy enters a deep depression</a:t>
            </a:r>
          </a:p>
          <a:p>
            <a:endParaRPr lang="en-US" dirty="0"/>
          </a:p>
          <a:p>
            <a:r>
              <a:rPr lang="en-US" dirty="0" smtClean="0"/>
              <a:t>In early 1930’s, a man comes along who refuses to pay France, rebuilds the military and the economy, and restores glory to the German people.</a:t>
            </a:r>
            <a:endParaRPr lang="en-US" dirty="0"/>
          </a:p>
        </p:txBody>
      </p:sp>
      <p:pic>
        <p:nvPicPr>
          <p:cNvPr id="2050" name="Picture 2" descr="http://ts3.mm.bing.net/th?id=HN.60803453905456709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5" y="2133600"/>
            <a:ext cx="4174537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abalgandoaltigre.files.wordpress.com/2007/04/hit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69" y="267381"/>
            <a:ext cx="7583488" cy="63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905000"/>
            <a:ext cx="10363202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World War 1 connects to Imperialism in several ways:</a:t>
            </a:r>
          </a:p>
          <a:p>
            <a:endParaRPr lang="en-US" sz="3600" dirty="0"/>
          </a:p>
          <a:p>
            <a:pPr lvl="1"/>
            <a:r>
              <a:rPr lang="en-US" sz="3200" dirty="0" smtClean="0"/>
              <a:t>Countries in Europe began to fight against each other in colonies around the world, which led to increased conflict in Europe as well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 smtClean="0"/>
              <a:t>Countries in Europe began to develop very strong national identities which led to increased feelings of superiority toward other nations.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Causes of World War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955800"/>
            <a:ext cx="11308671" cy="487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Militarism—building large </a:t>
            </a:r>
            <a:r>
              <a:rPr lang="en-US" sz="4800" dirty="0" smtClean="0"/>
              <a:t>militaries</a:t>
            </a:r>
            <a:endParaRPr lang="en-US" sz="4800" dirty="0"/>
          </a:p>
          <a:p>
            <a:r>
              <a:rPr lang="en-US" sz="4800" dirty="0" smtClean="0"/>
              <a:t>Alliances—Every country had Mutual defense agreement with other countries</a:t>
            </a:r>
            <a:r>
              <a:rPr lang="en-US" sz="4800" dirty="0" smtClean="0"/>
              <a:t>.</a:t>
            </a:r>
            <a:endParaRPr lang="en-US" sz="4800" dirty="0"/>
          </a:p>
          <a:p>
            <a:r>
              <a:rPr lang="en-US" sz="4800" dirty="0" smtClean="0"/>
              <a:t>Imperialism—Empire </a:t>
            </a:r>
            <a:r>
              <a:rPr lang="en-US" sz="4800" dirty="0" smtClean="0"/>
              <a:t>building</a:t>
            </a:r>
            <a:endParaRPr lang="en-US" sz="4800" dirty="0"/>
          </a:p>
          <a:p>
            <a:r>
              <a:rPr lang="en-US" sz="4800" dirty="0" smtClean="0"/>
              <a:t>Nationalism—Loving one’s own country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668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Defense Alliances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012" y="1752600"/>
            <a:ext cx="73914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Different nations in Europe developed alliances that obligated each other to protect one another in the event of a war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smtClean="0"/>
              <a:t>Triple Entente—Russia, France, and Great Britain were all aligned with one another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smtClean="0"/>
              <a:t>Central Powers—The countries in the center of the continent (Germany, Austria-Hungary, Ottoman Empire) were also aligned due to the inter-marriage of their royal families.</a:t>
            </a:r>
            <a:endParaRPr lang="en-US" sz="3200" dirty="0"/>
          </a:p>
        </p:txBody>
      </p:sp>
      <p:pic>
        <p:nvPicPr>
          <p:cNvPr id="13314" name="Picture 2" descr="http://ts2.mm.bing.net/th?id=HN.608046659458960636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2" y="2438400"/>
            <a:ext cx="4211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Straw the Broke the Camel’s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1612" y="1904999"/>
            <a:ext cx="5486402" cy="4267200"/>
          </a:xfrm>
        </p:spPr>
        <p:txBody>
          <a:bodyPr/>
          <a:lstStyle/>
          <a:p>
            <a:r>
              <a:rPr lang="en-US" dirty="0" smtClean="0"/>
              <a:t>Assassination of Franz Ferdinand and his wife by a Serbian terrorist organization known as the Black Hand</a:t>
            </a:r>
          </a:p>
          <a:p>
            <a:pPr lvl="1"/>
            <a:r>
              <a:rPr lang="en-US" dirty="0" smtClean="0"/>
              <a:t>Wife was pregnant  when she was killed.</a:t>
            </a:r>
          </a:p>
          <a:p>
            <a:pPr lvl="1"/>
            <a:endParaRPr lang="en-US" dirty="0"/>
          </a:p>
          <a:p>
            <a:r>
              <a:rPr lang="en-US" dirty="0" smtClean="0"/>
              <a:t>Ferdinand was the crowned prince of Austria </a:t>
            </a:r>
          </a:p>
          <a:p>
            <a:pPr lvl="1"/>
            <a:r>
              <a:rPr lang="en-US" dirty="0" smtClean="0"/>
              <a:t>Was going to be king some day</a:t>
            </a:r>
          </a:p>
          <a:p>
            <a:pPr lvl="1"/>
            <a:endParaRPr lang="en-US" dirty="0"/>
          </a:p>
          <a:p>
            <a:r>
              <a:rPr lang="en-US" dirty="0" smtClean="0"/>
              <a:t>Austria retaliates by declaring war on Serbia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4338" name="Picture 2" descr="http://images.rarenewspapers.com/ebayimgs/1.65.2012/image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600199"/>
            <a:ext cx="6096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Defense Alliances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905000"/>
            <a:ext cx="490424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Austria declares war on Serbia</a:t>
            </a:r>
          </a:p>
          <a:p>
            <a:r>
              <a:rPr lang="en-US" dirty="0" smtClean="0"/>
              <a:t>Russia declares war on Austria because of an alliance with Serbia</a:t>
            </a:r>
          </a:p>
          <a:p>
            <a:r>
              <a:rPr lang="en-US" dirty="0" smtClean="0"/>
              <a:t>Germany declares war on Russia and Serbia because of an alliance with Austria</a:t>
            </a:r>
          </a:p>
          <a:p>
            <a:r>
              <a:rPr lang="en-US" dirty="0" smtClean="0"/>
              <a:t>France declares war on Germany and Austria because of an alliance with Russia</a:t>
            </a:r>
          </a:p>
          <a:p>
            <a:r>
              <a:rPr lang="en-US" dirty="0" smtClean="0"/>
              <a:t>England declares war on Germany and Austria after being pressured by the French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http://ts1.mm.bing.net/th?&amp;id=HN.608035385168956325&amp;w=300&amp;h=300&amp;c=0&amp;pid=1.9&amp;rs=0&amp;p=0&amp;url=http%3A%2F%2Fcominganarchy.com%2F2008%2F01%2F18%2Fthe-origins-of-world-war-i%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54" y="2195512"/>
            <a:ext cx="5671037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Isolationism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828800"/>
            <a:ext cx="6400798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of the problems with other countries, America works very hard to remain neutral during WW1</a:t>
            </a:r>
          </a:p>
          <a:p>
            <a:endParaRPr lang="en-US" dirty="0"/>
          </a:p>
          <a:p>
            <a:r>
              <a:rPr lang="en-US" dirty="0" smtClean="0"/>
              <a:t>Continues to trade with Great Britain and France and loan them money for the War.</a:t>
            </a:r>
          </a:p>
          <a:p>
            <a:pPr lvl="1"/>
            <a:r>
              <a:rPr lang="en-US" dirty="0" smtClean="0"/>
              <a:t>Hides war supplies on passenger ships because the Germans use their submarines to sink all cargo ships going to Europe from the US</a:t>
            </a:r>
          </a:p>
          <a:p>
            <a:endParaRPr lang="en-US" dirty="0"/>
          </a:p>
          <a:p>
            <a:r>
              <a:rPr lang="en-US" dirty="0" smtClean="0"/>
              <a:t>Germany begins to warn the US that they will sink the passenger ships as well.</a:t>
            </a:r>
            <a:endParaRPr lang="en-US" dirty="0"/>
          </a:p>
        </p:txBody>
      </p:sp>
      <p:pic>
        <p:nvPicPr>
          <p:cNvPr id="11266" name="Picture 2" descr="http://images.linnlive.com/1e037c81da387d8e4d1c2557d0a46f2b/78c58182-16d9-40ba-bbf2-f16cb7832d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2" y="152400"/>
            <a:ext cx="492946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Technology on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838550"/>
            <a:ext cx="4800600" cy="5019449"/>
          </a:xfrm>
        </p:spPr>
        <p:txBody>
          <a:bodyPr>
            <a:noAutofit/>
          </a:bodyPr>
          <a:lstStyle/>
          <a:p>
            <a:r>
              <a:rPr lang="en-US" sz="3200" dirty="0" smtClean="0"/>
              <a:t>German U-boats</a:t>
            </a:r>
          </a:p>
          <a:p>
            <a:pPr lvl="1"/>
            <a:r>
              <a:rPr lang="en-US" sz="2800" dirty="0" smtClean="0"/>
              <a:t>Submarines</a:t>
            </a:r>
          </a:p>
          <a:p>
            <a:pPr lvl="2"/>
            <a:r>
              <a:rPr lang="en-US" sz="2400" dirty="0" smtClean="0"/>
              <a:t>Element of surprise</a:t>
            </a:r>
          </a:p>
          <a:p>
            <a:pPr lvl="2"/>
            <a:r>
              <a:rPr lang="en-US" sz="2400" dirty="0" smtClean="0"/>
              <a:t>Can control trade and supply routes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Unrestricted submarine warfare</a:t>
            </a:r>
          </a:p>
          <a:p>
            <a:pPr lvl="2"/>
            <a:r>
              <a:rPr lang="en-US" sz="2400" dirty="0" smtClean="0"/>
              <a:t>Submarines would sink all ships that were heading in and out of France and Great Britain.</a:t>
            </a:r>
            <a:endParaRPr lang="en-US" sz="2400" dirty="0"/>
          </a:p>
        </p:txBody>
      </p:sp>
      <p:pic>
        <p:nvPicPr>
          <p:cNvPr id="10244" name="Picture 4" descr="http://www.mtholyoke.edu/%7Ele20j/images/sinkinglusit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838551"/>
            <a:ext cx="6493267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3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Technology on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825" y="1981200"/>
            <a:ext cx="9144000" cy="4267200"/>
          </a:xfrm>
        </p:spPr>
        <p:txBody>
          <a:bodyPr/>
          <a:lstStyle/>
          <a:p>
            <a:r>
              <a:rPr lang="en-US" dirty="0" smtClean="0"/>
              <a:t>Legacy of Mass Production</a:t>
            </a:r>
          </a:p>
          <a:p>
            <a:pPr lvl="1"/>
            <a:r>
              <a:rPr lang="en-US" dirty="0" smtClean="0"/>
              <a:t>First machine guns are used on the battlefield.  </a:t>
            </a:r>
          </a:p>
          <a:p>
            <a:pPr lvl="2"/>
            <a:r>
              <a:rPr lang="en-US" dirty="0" smtClean="0"/>
              <a:t>Renders old military tactics of fighting in lines and using horses and cavalry irrelevant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Artillery and ammunition can be mass-produced and used constantly</a:t>
            </a:r>
          </a:p>
          <a:p>
            <a:pPr lvl="2"/>
            <a:r>
              <a:rPr lang="en-US" dirty="0" smtClean="0"/>
              <a:t>Able to attack enemy lines from miles away with cannons and artillery without risking your own troops</a:t>
            </a:r>
          </a:p>
          <a:p>
            <a:pPr lvl="2"/>
            <a:r>
              <a:rPr lang="en-US" dirty="0" smtClean="0"/>
              <a:t>Destroyed all of the surrounding landscape, leading to something called “No Man’s Land.”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Barbed Wire prevents men and horses from charging at positions</a:t>
            </a:r>
            <a:endParaRPr lang="en-US" dirty="0"/>
          </a:p>
        </p:txBody>
      </p:sp>
      <p:pic>
        <p:nvPicPr>
          <p:cNvPr id="9222" name="Picture 6" descr="http://upload.wikimedia.org/wikipedia/commons/thumb/1/10/42_cm_Gamma_M%C3%B6rser_AWM_A02560.jpeg/250px-42_cm_Gamma_M%C3%B6rser_AWM_A0256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590800"/>
            <a:ext cx="320951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fineartamerica.com/images-medium/world-war-i-barbed-wire-gr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5" y="4611093"/>
            <a:ext cx="2976563" cy="209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936</Words>
  <Application>Microsoft Office PowerPoint</Application>
  <PresentationFormat>Custom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Consolas</vt:lpstr>
      <vt:lpstr>Corbel</vt:lpstr>
      <vt:lpstr>Chalkboard 16x9</vt:lpstr>
      <vt:lpstr>The War to End All Wars</vt:lpstr>
      <vt:lpstr>Connection to Imperialism</vt:lpstr>
      <vt:lpstr>MAIN Causes of World War 1</vt:lpstr>
      <vt:lpstr>Mutual Defense Alliances</vt:lpstr>
      <vt:lpstr>The Straw the Broke the Camel’s Back</vt:lpstr>
      <vt:lpstr>Mutual Defense Alliances at work</vt:lpstr>
      <vt:lpstr>American Isolationism</vt:lpstr>
      <vt:lpstr>The Impact of Technology on WW1</vt:lpstr>
      <vt:lpstr>The Impact of Technology on WW1</vt:lpstr>
      <vt:lpstr>Trench Warfare</vt:lpstr>
      <vt:lpstr>The End</vt:lpstr>
      <vt:lpstr>Outcomes of World War 1--USA</vt:lpstr>
      <vt:lpstr>Outcomes of World War 1--Russia</vt:lpstr>
      <vt:lpstr>Outcomes of World War 1--France</vt:lpstr>
      <vt:lpstr>Outcomes of World War 1—Great Britain</vt:lpstr>
      <vt:lpstr>Outcomes of World War 1--Germany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2014-12-18T11:18:29Z</dcterms:created>
  <dcterms:modified xsi:type="dcterms:W3CDTF">2016-11-04T13:45:27Z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